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2" r:id="rId2"/>
    <p:sldId id="256" r:id="rId3"/>
    <p:sldId id="257" r:id="rId4"/>
    <p:sldId id="262" r:id="rId5"/>
    <p:sldId id="267" r:id="rId6"/>
    <p:sldId id="265" r:id="rId7"/>
    <p:sldId id="269" r:id="rId8"/>
  </p:sldIdLst>
  <p:sldSz cx="12192000" cy="6858000"/>
  <p:notesSz cx="6865938" cy="9998075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CBD4F31-88D1-45E4-A539-F2C1666BF8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E739BCE4-22F6-41FB-8532-74B93FBA1A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4CC2FA31-311A-4DF9-B950-67D53D8537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C5EB2-0200-4C01-A24F-C65567494726}" type="datetimeFigureOut">
              <a:rPr lang="nb-NO" smtClean="0"/>
              <a:t>11.12.2024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A78D2A4C-6940-4471-AF3E-C2977DDFA6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92021358-50AD-42A7-A467-D001461E99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CAB646-6A9B-4871-B8CE-345EB0868EC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570633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0B5600A-F7FC-463F-A827-5EB9E2DCDA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69F3093B-C774-42D7-9F58-74BD9D08B5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F53C8A4F-F680-466A-BAB3-35C5F8B517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C5EB2-0200-4C01-A24F-C65567494726}" type="datetimeFigureOut">
              <a:rPr lang="nb-NO" smtClean="0"/>
              <a:t>11.12.2024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F9FA3A26-62A0-4E4F-A319-3DD61AC46B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1F82D02E-EEFD-4846-8477-B53E1DB69B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CAB646-6A9B-4871-B8CE-345EB0868EC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693609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1F3066F9-DCB4-42EB-805E-62B6FF85434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D1E07817-52B4-4AAA-B6E8-4FEFF93CBD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CD267AFC-5858-4A06-B999-7737769C58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C5EB2-0200-4C01-A24F-C65567494726}" type="datetimeFigureOut">
              <a:rPr lang="nb-NO" smtClean="0"/>
              <a:t>11.12.2024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F827C9FD-E2EB-4B5F-B84A-2AB280EEFD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57685EE6-F4A5-4066-97F5-BDFA0F7D38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CAB646-6A9B-4871-B8CE-345EB0868EC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588321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4B47B90-0E70-4737-990C-A5F10CD35D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B7CF85C6-9932-46E5-A0B3-65A108ED33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57DFD7D6-4250-48E2-98BB-E9CC8636E1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C5EB2-0200-4C01-A24F-C65567494726}" type="datetimeFigureOut">
              <a:rPr lang="nb-NO" smtClean="0"/>
              <a:t>11.12.2024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D1578566-176E-4382-90AB-A6B3623E1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AF6724B4-125A-4E76-AB3E-F96A6C6D19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CAB646-6A9B-4871-B8CE-345EB0868EC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437839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5A68D7F-9A2C-4308-9A82-61154F34CD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2426E888-C6CE-4425-9AC4-39178A5CD1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3EF9F92D-E426-4012-9BCC-28712A6384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C5EB2-0200-4C01-A24F-C65567494726}" type="datetimeFigureOut">
              <a:rPr lang="nb-NO" smtClean="0"/>
              <a:t>11.12.2024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BCC27485-C316-4484-A3E0-2AA7C12AE6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A5D73107-5377-4F0D-BCAE-74C64CE29F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CAB646-6A9B-4871-B8CE-345EB0868EC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61684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BE9F154-0918-4AA3-9B40-E290636772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81513A02-AE1B-4B7F-BAD8-BB17E0A886F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1C284BD4-CA37-481A-9E06-2DDDFE36D6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E8B37688-873F-4688-9AE9-E445868A13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C5EB2-0200-4C01-A24F-C65567494726}" type="datetimeFigureOut">
              <a:rPr lang="nb-NO" smtClean="0"/>
              <a:t>11.12.2024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05C21069-B9A5-43C8-8EDE-6E9A05E103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18AAE151-A277-406B-902B-5D2175B867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CAB646-6A9B-4871-B8CE-345EB0868EC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107239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F21E589-5345-47B5-923C-976C8D92E2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2EFDECC7-81C8-4E68-860A-988CE2E2B5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00F21AFB-E346-4A5B-8095-7A6F37566B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F2FFE4CB-CBCF-4A44-B3B4-689CD390287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869745CE-66F8-47A5-8238-D064320F237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FD4B9580-1A13-4F57-A155-64C8F72284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C5EB2-0200-4C01-A24F-C65567494726}" type="datetimeFigureOut">
              <a:rPr lang="nb-NO" smtClean="0"/>
              <a:t>11.12.2024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54C0ABA7-5CDD-4C66-B2CE-2DC352F9FC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6967B5A5-2D28-43EE-90A7-D24B843001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CAB646-6A9B-4871-B8CE-345EB0868EC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237768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DA21375-FAD7-49CE-945A-9ACFEFB13B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99FD33C1-619F-409D-85A3-7764658A1E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C5EB2-0200-4C01-A24F-C65567494726}" type="datetimeFigureOut">
              <a:rPr lang="nb-NO" smtClean="0"/>
              <a:t>11.12.2024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5737685A-D67D-48AA-8FF1-F61F966DCD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DE58FC79-AF8E-42E7-AD80-772DB8DFD6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CAB646-6A9B-4871-B8CE-345EB0868EC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302112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03E78B06-86BD-42CE-B2D4-9DFCEEEF60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C5EB2-0200-4C01-A24F-C65567494726}" type="datetimeFigureOut">
              <a:rPr lang="nb-NO" smtClean="0"/>
              <a:t>11.12.2024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691F1DEB-5D09-4024-ABD8-319BBAED64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3825AB75-6DCE-4077-B588-EC45DFA2AF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CAB646-6A9B-4871-B8CE-345EB0868EC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011744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7D2C637C-9B1E-4AAA-B194-C45008545A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5BB44C87-50FC-407E-B69D-C1C6AA53F6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0DBB3BAF-1368-41FE-A518-4F86137F20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A33998CB-FC83-411C-915A-370FF81A26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C5EB2-0200-4C01-A24F-C65567494726}" type="datetimeFigureOut">
              <a:rPr lang="nb-NO" smtClean="0"/>
              <a:t>11.12.2024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F28F8DED-0BE1-4FC6-B0B2-9A5D23960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BCE6296E-5E65-4C85-9681-9E1A737618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CAB646-6A9B-4871-B8CE-345EB0868EC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487200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C27E360-2EA9-4ECB-8FFE-AE98FBB5FA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DE29B488-0802-4DA4-BC53-CD0A5C7C470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A5392A11-8033-4D2E-898A-2740B42196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64E4DA3D-6358-4FA9-B085-163352ADC6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C5EB2-0200-4C01-A24F-C65567494726}" type="datetimeFigureOut">
              <a:rPr lang="nb-NO" smtClean="0"/>
              <a:t>11.12.2024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B80F0105-CB8A-4244-BD69-ADCFE6C592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1DA2E39D-DAF1-40F9-8176-82B052C0ED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CAB646-6A9B-4871-B8CE-345EB0868EC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9204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9FB9E34E-4B38-4C8E-913D-9C3382B9A1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F5EFDD57-1925-4593-A24C-451D99A372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F3E80D44-9322-4A80-BE18-487438D3AC4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9C5EB2-0200-4C01-A24F-C65567494726}" type="datetimeFigureOut">
              <a:rPr lang="nb-NO" smtClean="0"/>
              <a:t>11.12.2024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7AFFC6BF-0DE1-4AAC-AF34-207422D8B3D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44E480DD-BD42-4D42-99C5-E147CFB80E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CAB646-6A9B-4871-B8CE-345EB0868EC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180972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14EE4D3-06F6-4860-BEF0-6B5AF4813C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nb-NO" sz="54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HØRSELSHJELPEN SKIPPER WORSE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DDAC993E-D994-488B-942F-BD7E4E78F6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>
                <a:solidFill>
                  <a:srgbClr val="FF0000"/>
                </a:solidFill>
              </a:rPr>
              <a:t>Målsetting</a:t>
            </a:r>
          </a:p>
          <a:p>
            <a:pPr lvl="1"/>
            <a:r>
              <a:rPr lang="nb-NO" dirty="0"/>
              <a:t>bidra til at du med hørselsutfordringer får en bedre hverdag</a:t>
            </a:r>
          </a:p>
          <a:p>
            <a:endParaRPr lang="nb-NO" dirty="0"/>
          </a:p>
          <a:p>
            <a:r>
              <a:rPr lang="nb-NO" dirty="0">
                <a:solidFill>
                  <a:schemeClr val="accent1">
                    <a:lumMod val="75000"/>
                  </a:schemeClr>
                </a:solidFill>
              </a:rPr>
              <a:t>Hørselshjelpen vil</a:t>
            </a:r>
          </a:p>
          <a:p>
            <a:pPr lvl="1"/>
            <a:r>
              <a:rPr lang="nb-NO" dirty="0"/>
              <a:t>gi råd om stell og bruk av høreapparater</a:t>
            </a:r>
          </a:p>
          <a:p>
            <a:pPr lvl="1"/>
            <a:r>
              <a:rPr lang="nb-NO" dirty="0"/>
              <a:t>gi informasjon om tilgjengelige hørselshjelpemidler </a:t>
            </a:r>
          </a:p>
          <a:p>
            <a:pPr lvl="1"/>
            <a:r>
              <a:rPr lang="nb-NO" dirty="0"/>
              <a:t>gi informasjon om rettigheter og tilbud/hjelp fra kommune/NAV</a:t>
            </a:r>
          </a:p>
          <a:p>
            <a:pPr lvl="1"/>
            <a:endParaRPr lang="nb-NO" dirty="0"/>
          </a:p>
          <a:p>
            <a:pPr lvl="1"/>
            <a:r>
              <a:rPr lang="nb-NO" dirty="0"/>
              <a:t>For mer informasjon se oppslag om møtedatoer eller kontakt informasjonen.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9817548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>
            <a:extLst>
              <a:ext uri="{FF2B5EF4-FFF2-40B4-BE49-F238E27FC236}">
                <a16:creationId xmlns:a16="http://schemas.microsoft.com/office/drawing/2014/main" id="{DBA34CBD-20FA-4983-940F-0C4353003A60}"/>
              </a:ext>
            </a:extLst>
          </p:cNvPr>
          <p:cNvSpPr/>
          <p:nvPr/>
        </p:nvSpPr>
        <p:spPr>
          <a:xfrm>
            <a:off x="998830" y="1731359"/>
            <a:ext cx="10534649" cy="2376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nb-NO" sz="28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Har du behov for tips eller assistanse for bruk og stell av høre-apparater og hørselshjelpemidler? </a:t>
            </a: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endParaRPr lang="nb-NO" sz="2800" b="1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nb-NO" sz="28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Erfarne brukere vil hjelpe deg den 2. torsdagen i måneden </a:t>
            </a: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nb-NO" sz="28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fra kl. 11 til kl.12:30 på Skipper </a:t>
            </a:r>
            <a:r>
              <a:rPr lang="nb-NO" sz="2800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Worse</a:t>
            </a:r>
            <a:r>
              <a:rPr lang="nb-NO" sz="28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nb-NO" sz="2800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Ledaal</a:t>
            </a:r>
            <a:r>
              <a:rPr lang="nb-NO" sz="28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nb-NO" sz="2800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ktangel 4">
            <a:extLst>
              <a:ext uri="{FF2B5EF4-FFF2-40B4-BE49-F238E27FC236}">
                <a16:creationId xmlns:a16="http://schemas.microsoft.com/office/drawing/2014/main" id="{A7065467-8F5B-4C87-BCD9-9C5B771CB933}"/>
              </a:ext>
            </a:extLst>
          </p:cNvPr>
          <p:cNvSpPr/>
          <p:nvPr/>
        </p:nvSpPr>
        <p:spPr>
          <a:xfrm>
            <a:off x="2192784" y="4792593"/>
            <a:ext cx="7892249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b-NO" sz="2800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Vår 2025:  9. jan, 13. </a:t>
            </a:r>
            <a:r>
              <a:rPr lang="nb-NO" sz="2800" b="1" u="sng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feb</a:t>
            </a:r>
            <a:r>
              <a:rPr lang="nb-NO" sz="2800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13. mars, 10. april, 8. mai og 12.juni.</a:t>
            </a:r>
          </a:p>
          <a:p>
            <a:endParaRPr lang="nb-NO" sz="4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nb-NO" sz="2400" b="1" dirty="0">
              <a:solidFill>
                <a:srgbClr val="FF0000"/>
              </a:solidFill>
            </a:endParaRPr>
          </a:p>
        </p:txBody>
      </p:sp>
      <p:pic>
        <p:nvPicPr>
          <p:cNvPr id="6" name="Bilde 5">
            <a:extLst>
              <a:ext uri="{FF2B5EF4-FFF2-40B4-BE49-F238E27FC236}">
                <a16:creationId xmlns:a16="http://schemas.microsoft.com/office/drawing/2014/main" id="{F1A35A41-7661-4D48-BD2D-91D63955F5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3117" y="4809320"/>
            <a:ext cx="1242168" cy="1074513"/>
          </a:xfrm>
          <a:prstGeom prst="rect">
            <a:avLst/>
          </a:prstGeom>
        </p:spPr>
      </p:pic>
      <p:pic>
        <p:nvPicPr>
          <p:cNvPr id="7" name="Bilde 6">
            <a:extLst>
              <a:ext uri="{FF2B5EF4-FFF2-40B4-BE49-F238E27FC236}">
                <a16:creationId xmlns:a16="http://schemas.microsoft.com/office/drawing/2014/main" id="{2EA92AC3-C13C-4ED2-93DD-2F7D142FEC4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14394" y="4809320"/>
            <a:ext cx="1127858" cy="1143099"/>
          </a:xfrm>
          <a:prstGeom prst="rect">
            <a:avLst/>
          </a:prstGeom>
        </p:spPr>
      </p:pic>
      <p:sp>
        <p:nvSpPr>
          <p:cNvPr id="8" name="Rektangel 7">
            <a:extLst>
              <a:ext uri="{FF2B5EF4-FFF2-40B4-BE49-F238E27FC236}">
                <a16:creationId xmlns:a16="http://schemas.microsoft.com/office/drawing/2014/main" id="{2DB260C7-F036-431B-9AC3-DAF832D023DB}"/>
              </a:ext>
            </a:extLst>
          </p:cNvPr>
          <p:cNvSpPr/>
          <p:nvPr/>
        </p:nvSpPr>
        <p:spPr>
          <a:xfrm>
            <a:off x="3101300" y="5730359"/>
            <a:ext cx="53988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b-NO" b="1" dirty="0">
                <a:solidFill>
                  <a:srgbClr val="FF0000"/>
                </a:solidFill>
              </a:rPr>
              <a:t>Ta kontakt med administrasjonen for mer informasjon.</a:t>
            </a:r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C64B2015-A0E5-43B0-8B63-FEEEB718DA0C}"/>
              </a:ext>
            </a:extLst>
          </p:cNvPr>
          <p:cNvSpPr/>
          <p:nvPr/>
        </p:nvSpPr>
        <p:spPr>
          <a:xfrm>
            <a:off x="2241654" y="401688"/>
            <a:ext cx="6341544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b-NO" sz="66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HØRSELSHJELPEN</a:t>
            </a:r>
          </a:p>
        </p:txBody>
      </p:sp>
      <p:sp>
        <p:nvSpPr>
          <p:cNvPr id="2" name="TekstSylinder 1">
            <a:extLst>
              <a:ext uri="{FF2B5EF4-FFF2-40B4-BE49-F238E27FC236}">
                <a16:creationId xmlns:a16="http://schemas.microsoft.com/office/drawing/2014/main" id="{D94C19E3-2AF8-4919-92A9-454AD18509B7}"/>
              </a:ext>
            </a:extLst>
          </p:cNvPr>
          <p:cNvSpPr txBox="1"/>
          <p:nvPr/>
        </p:nvSpPr>
        <p:spPr>
          <a:xfrm>
            <a:off x="11863754" y="257908"/>
            <a:ext cx="2824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/>
              <a:t>L</a:t>
            </a:r>
          </a:p>
        </p:txBody>
      </p:sp>
    </p:spTree>
    <p:extLst>
      <p:ext uri="{BB962C8B-B14F-4D97-AF65-F5344CB8AC3E}">
        <p14:creationId xmlns:p14="http://schemas.microsoft.com/office/powerpoint/2010/main" val="21954153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e 1">
            <a:extLst>
              <a:ext uri="{FF2B5EF4-FFF2-40B4-BE49-F238E27FC236}">
                <a16:creationId xmlns:a16="http://schemas.microsoft.com/office/drawing/2014/main" id="{88328BE5-7EBA-4D6F-A9B9-F5215FFDCF2D}"/>
              </a:ext>
            </a:extLst>
          </p:cNvPr>
          <p:cNvGrpSpPr/>
          <p:nvPr/>
        </p:nvGrpSpPr>
        <p:grpSpPr>
          <a:xfrm>
            <a:off x="5963139" y="3516924"/>
            <a:ext cx="5181600" cy="3600546"/>
            <a:chOff x="85969" y="226647"/>
            <a:chExt cx="5181600" cy="3600546"/>
          </a:xfrm>
        </p:grpSpPr>
        <p:sp>
          <p:nvSpPr>
            <p:cNvPr id="28" name="Rektangel 27">
              <a:extLst>
                <a:ext uri="{FF2B5EF4-FFF2-40B4-BE49-F238E27FC236}">
                  <a16:creationId xmlns:a16="http://schemas.microsoft.com/office/drawing/2014/main" id="{7DB9D8A6-44B2-493F-AEF0-6AF684A2172F}"/>
                </a:ext>
              </a:extLst>
            </p:cNvPr>
            <p:cNvSpPr/>
            <p:nvPr/>
          </p:nvSpPr>
          <p:spPr>
            <a:xfrm>
              <a:off x="93784" y="226647"/>
              <a:ext cx="5173785" cy="3477846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grpSp>
          <p:nvGrpSpPr>
            <p:cNvPr id="12" name="Gruppe 11">
              <a:extLst>
                <a:ext uri="{FF2B5EF4-FFF2-40B4-BE49-F238E27FC236}">
                  <a16:creationId xmlns:a16="http://schemas.microsoft.com/office/drawing/2014/main" id="{4ECC18AF-F09E-4C86-8F9E-238F4EBC58A3}"/>
                </a:ext>
              </a:extLst>
            </p:cNvPr>
            <p:cNvGrpSpPr/>
            <p:nvPr/>
          </p:nvGrpSpPr>
          <p:grpSpPr>
            <a:xfrm>
              <a:off x="85969" y="461213"/>
              <a:ext cx="4767383" cy="3365980"/>
              <a:chOff x="85969" y="461213"/>
              <a:chExt cx="4767383" cy="3365980"/>
            </a:xfrm>
          </p:grpSpPr>
          <p:sp>
            <p:nvSpPr>
              <p:cNvPr id="5" name="TekstSylinder 4">
                <a:extLst>
                  <a:ext uri="{FF2B5EF4-FFF2-40B4-BE49-F238E27FC236}">
                    <a16:creationId xmlns:a16="http://schemas.microsoft.com/office/drawing/2014/main" id="{DC176BD1-8139-4B11-AD24-860C79C9BECB}"/>
                  </a:ext>
                </a:extLst>
              </p:cNvPr>
              <p:cNvSpPr txBox="1"/>
              <p:nvPr/>
            </p:nvSpPr>
            <p:spPr>
              <a:xfrm>
                <a:off x="85969" y="461213"/>
                <a:ext cx="4118708" cy="96827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nb-NO" sz="1800" b="1" dirty="0">
                    <a:solidFill>
                      <a:srgbClr val="FF000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Har du behov for tips eller </a:t>
                </a:r>
              </a:p>
              <a:p>
                <a:pPr algn="ctr"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nb-NO" sz="1800" b="1" dirty="0">
                    <a:solidFill>
                      <a:srgbClr val="FF000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assistanse for bruk og stell av </a:t>
                </a:r>
              </a:p>
              <a:p>
                <a:pPr algn="ctr"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nb-NO" sz="1800" b="1" dirty="0">
                    <a:solidFill>
                      <a:srgbClr val="FF000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høre-apparater og hørselshjelpemidler? </a:t>
                </a:r>
              </a:p>
            </p:txBody>
          </p:sp>
          <p:sp>
            <p:nvSpPr>
              <p:cNvPr id="7" name="TekstSylinder 6">
                <a:extLst>
                  <a:ext uri="{FF2B5EF4-FFF2-40B4-BE49-F238E27FC236}">
                    <a16:creationId xmlns:a16="http://schemas.microsoft.com/office/drawing/2014/main" id="{0D963E80-B0B3-42D2-A6D0-1BD763DFCCFC}"/>
                  </a:ext>
                </a:extLst>
              </p:cNvPr>
              <p:cNvSpPr txBox="1"/>
              <p:nvPr/>
            </p:nvSpPr>
            <p:spPr>
              <a:xfrm>
                <a:off x="273538" y="1524104"/>
                <a:ext cx="3501292" cy="126464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nb-NO" sz="1800" b="1" dirty="0">
                    <a:solidFill>
                      <a:srgbClr val="00206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Erfarne brukere vil hjelpe </a:t>
                </a:r>
              </a:p>
              <a:p>
                <a:pPr algn="ctr"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nb-NO" sz="1800" b="1" dirty="0">
                    <a:solidFill>
                      <a:srgbClr val="00206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deg den 2. torsdagen i måneden </a:t>
                </a:r>
              </a:p>
              <a:p>
                <a:pPr algn="ctr"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nb-NO" sz="1800" b="1" dirty="0">
                    <a:solidFill>
                      <a:srgbClr val="00206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fra kl. 11 til kl.12:30 på </a:t>
                </a:r>
              </a:p>
              <a:p>
                <a:pPr algn="ctr"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nb-NO" sz="1800" b="1" dirty="0">
                    <a:solidFill>
                      <a:srgbClr val="00206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Skipper </a:t>
                </a:r>
                <a:r>
                  <a:rPr lang="nb-NO" sz="1800" b="1" dirty="0" err="1">
                    <a:solidFill>
                      <a:srgbClr val="00206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Worse</a:t>
                </a:r>
                <a:r>
                  <a:rPr lang="nb-NO" sz="1800" b="1" dirty="0">
                    <a:solidFill>
                      <a:srgbClr val="00206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, </a:t>
                </a:r>
                <a:r>
                  <a:rPr lang="nb-NO" sz="1800" b="1" dirty="0" err="1">
                    <a:solidFill>
                      <a:srgbClr val="00206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Ledaal</a:t>
                </a:r>
                <a:r>
                  <a:rPr lang="nb-NO" sz="1800" b="1" dirty="0">
                    <a:solidFill>
                      <a:srgbClr val="00206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</a:t>
                </a:r>
                <a:endParaRPr lang="nb-NO" sz="1800" dirty="0">
                  <a:solidFill>
                    <a:srgbClr val="00206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" name="TekstSylinder 8">
                <a:extLst>
                  <a:ext uri="{FF2B5EF4-FFF2-40B4-BE49-F238E27FC236}">
                    <a16:creationId xmlns:a16="http://schemas.microsoft.com/office/drawing/2014/main" id="{C023AF75-E680-495A-86E1-839509B2E9F2}"/>
                  </a:ext>
                </a:extLst>
              </p:cNvPr>
              <p:cNvSpPr txBox="1"/>
              <p:nvPr/>
            </p:nvSpPr>
            <p:spPr>
              <a:xfrm>
                <a:off x="359507" y="2996196"/>
                <a:ext cx="4493845" cy="83099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nb-NO" sz="1600" b="1" u="sng" dirty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Vår 2025:  9. jan, 13. </a:t>
                </a:r>
                <a:r>
                  <a:rPr lang="nb-NO" sz="1600" b="1" u="sng" dirty="0" err="1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feb</a:t>
                </a:r>
                <a:r>
                  <a:rPr lang="nb-NO" sz="1600" b="1" u="sng" dirty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13. mars, 10. april, 8. mai og 12.juni.</a:t>
                </a:r>
              </a:p>
              <a:p>
                <a:endParaRPr lang="nb-NO" sz="1600" b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pic>
            <p:nvPicPr>
              <p:cNvPr id="11" name="Bilde 10">
                <a:extLst>
                  <a:ext uri="{FF2B5EF4-FFF2-40B4-BE49-F238E27FC236}">
                    <a16:creationId xmlns:a16="http://schemas.microsoft.com/office/drawing/2014/main" id="{64C2E5BB-21B1-4805-8DF2-26E531DE655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3572286" y="1980151"/>
                <a:ext cx="1242168" cy="1074513"/>
              </a:xfrm>
              <a:prstGeom prst="rect">
                <a:avLst/>
              </a:prstGeom>
            </p:spPr>
          </p:pic>
        </p:grpSp>
      </p:grpSp>
      <p:grpSp>
        <p:nvGrpSpPr>
          <p:cNvPr id="29" name="Gruppe 28">
            <a:extLst>
              <a:ext uri="{FF2B5EF4-FFF2-40B4-BE49-F238E27FC236}">
                <a16:creationId xmlns:a16="http://schemas.microsoft.com/office/drawing/2014/main" id="{D950FF4C-0A16-46F8-BACA-F897FD6DECCE}"/>
              </a:ext>
            </a:extLst>
          </p:cNvPr>
          <p:cNvGrpSpPr/>
          <p:nvPr/>
        </p:nvGrpSpPr>
        <p:grpSpPr>
          <a:xfrm>
            <a:off x="5967046" y="0"/>
            <a:ext cx="5181600" cy="3600546"/>
            <a:chOff x="85969" y="226647"/>
            <a:chExt cx="5181600" cy="3600546"/>
          </a:xfrm>
        </p:grpSpPr>
        <p:sp>
          <p:nvSpPr>
            <p:cNvPr id="33" name="Rektangel 32">
              <a:extLst>
                <a:ext uri="{FF2B5EF4-FFF2-40B4-BE49-F238E27FC236}">
                  <a16:creationId xmlns:a16="http://schemas.microsoft.com/office/drawing/2014/main" id="{EBE0DE67-2A82-4C3E-BBEE-49CFCE12328F}"/>
                </a:ext>
              </a:extLst>
            </p:cNvPr>
            <p:cNvSpPr/>
            <p:nvPr/>
          </p:nvSpPr>
          <p:spPr>
            <a:xfrm>
              <a:off x="93784" y="226647"/>
              <a:ext cx="5173785" cy="3477846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grpSp>
          <p:nvGrpSpPr>
            <p:cNvPr id="34" name="Gruppe 33">
              <a:extLst>
                <a:ext uri="{FF2B5EF4-FFF2-40B4-BE49-F238E27FC236}">
                  <a16:creationId xmlns:a16="http://schemas.microsoft.com/office/drawing/2014/main" id="{63A81D98-5F74-4806-903C-352E8C2308C7}"/>
                </a:ext>
              </a:extLst>
            </p:cNvPr>
            <p:cNvGrpSpPr/>
            <p:nvPr/>
          </p:nvGrpSpPr>
          <p:grpSpPr>
            <a:xfrm>
              <a:off x="85969" y="461213"/>
              <a:ext cx="4767383" cy="3365980"/>
              <a:chOff x="85969" y="461213"/>
              <a:chExt cx="4767383" cy="3365980"/>
            </a:xfrm>
          </p:grpSpPr>
          <p:sp>
            <p:nvSpPr>
              <p:cNvPr id="35" name="TekstSylinder 34">
                <a:extLst>
                  <a:ext uri="{FF2B5EF4-FFF2-40B4-BE49-F238E27FC236}">
                    <a16:creationId xmlns:a16="http://schemas.microsoft.com/office/drawing/2014/main" id="{94272BAC-E8C9-40A0-BDF4-823145854E67}"/>
                  </a:ext>
                </a:extLst>
              </p:cNvPr>
              <p:cNvSpPr txBox="1"/>
              <p:nvPr/>
            </p:nvSpPr>
            <p:spPr>
              <a:xfrm>
                <a:off x="85969" y="461213"/>
                <a:ext cx="4118708" cy="96827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nb-NO" sz="1800" b="1" dirty="0">
                    <a:solidFill>
                      <a:srgbClr val="FF000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Har du behov for tips eller </a:t>
                </a:r>
              </a:p>
              <a:p>
                <a:pPr algn="ctr"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nb-NO" sz="1800" b="1" dirty="0">
                    <a:solidFill>
                      <a:srgbClr val="FF000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assistanse for bruk og stell av </a:t>
                </a:r>
              </a:p>
              <a:p>
                <a:pPr algn="ctr"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nb-NO" sz="1800" b="1" dirty="0">
                    <a:solidFill>
                      <a:srgbClr val="FF000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høre-apparater og hørselshjelpemidler? </a:t>
                </a:r>
              </a:p>
            </p:txBody>
          </p:sp>
          <p:sp>
            <p:nvSpPr>
              <p:cNvPr id="36" name="TekstSylinder 35">
                <a:extLst>
                  <a:ext uri="{FF2B5EF4-FFF2-40B4-BE49-F238E27FC236}">
                    <a16:creationId xmlns:a16="http://schemas.microsoft.com/office/drawing/2014/main" id="{4D727A37-B5E0-4AAA-96AD-DD817857E917}"/>
                  </a:ext>
                </a:extLst>
              </p:cNvPr>
              <p:cNvSpPr txBox="1"/>
              <p:nvPr/>
            </p:nvSpPr>
            <p:spPr>
              <a:xfrm>
                <a:off x="273538" y="1524104"/>
                <a:ext cx="3501292" cy="126464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nb-NO" sz="1800" b="1" dirty="0">
                    <a:solidFill>
                      <a:srgbClr val="00206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Erfarne brukere vil hjelpe </a:t>
                </a:r>
              </a:p>
              <a:p>
                <a:pPr algn="ctr"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nb-NO" sz="1800" b="1" dirty="0">
                    <a:solidFill>
                      <a:srgbClr val="00206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deg den 2. torsdagen i måneden </a:t>
                </a:r>
              </a:p>
              <a:p>
                <a:pPr algn="ctr"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nb-NO" sz="1800" b="1" dirty="0">
                    <a:solidFill>
                      <a:srgbClr val="00206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fra kl. 11 til kl.12:30 på </a:t>
                </a:r>
              </a:p>
              <a:p>
                <a:pPr algn="ctr"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nb-NO" sz="1800" b="1" dirty="0">
                    <a:solidFill>
                      <a:srgbClr val="00206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Skipper </a:t>
                </a:r>
                <a:r>
                  <a:rPr lang="nb-NO" sz="1800" b="1" dirty="0" err="1">
                    <a:solidFill>
                      <a:srgbClr val="00206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Worse</a:t>
                </a:r>
                <a:r>
                  <a:rPr lang="nb-NO" sz="1800" b="1" dirty="0">
                    <a:solidFill>
                      <a:srgbClr val="00206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, </a:t>
                </a:r>
                <a:r>
                  <a:rPr lang="nb-NO" sz="1800" b="1" dirty="0" err="1">
                    <a:solidFill>
                      <a:srgbClr val="00206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Ledaal</a:t>
                </a:r>
                <a:r>
                  <a:rPr lang="nb-NO" sz="1800" b="1" dirty="0">
                    <a:solidFill>
                      <a:srgbClr val="00206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</a:t>
                </a:r>
                <a:endParaRPr lang="nb-NO" sz="1800" dirty="0">
                  <a:solidFill>
                    <a:srgbClr val="00206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7" name="TekstSylinder 36">
                <a:extLst>
                  <a:ext uri="{FF2B5EF4-FFF2-40B4-BE49-F238E27FC236}">
                    <a16:creationId xmlns:a16="http://schemas.microsoft.com/office/drawing/2014/main" id="{4144BE8A-A04C-4605-A3F9-15AD933EE401}"/>
                  </a:ext>
                </a:extLst>
              </p:cNvPr>
              <p:cNvSpPr txBox="1"/>
              <p:nvPr/>
            </p:nvSpPr>
            <p:spPr>
              <a:xfrm>
                <a:off x="359507" y="2996196"/>
                <a:ext cx="4493845" cy="83099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nb-NO" sz="1600" b="1" u="sng" dirty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Vår 2025:  9. jan, 13. </a:t>
                </a:r>
                <a:r>
                  <a:rPr lang="nb-NO" sz="1600" b="1" u="sng" dirty="0" err="1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feb</a:t>
                </a:r>
                <a:r>
                  <a:rPr lang="nb-NO" sz="1600" b="1" u="sng" dirty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13. mars, 10. april, 8. mai og 12.juni.</a:t>
                </a:r>
              </a:p>
              <a:p>
                <a:endParaRPr lang="nb-NO" sz="1600" b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pic>
            <p:nvPicPr>
              <p:cNvPr id="38" name="Bilde 37">
                <a:extLst>
                  <a:ext uri="{FF2B5EF4-FFF2-40B4-BE49-F238E27FC236}">
                    <a16:creationId xmlns:a16="http://schemas.microsoft.com/office/drawing/2014/main" id="{013B668C-D347-4187-A008-7BEE0324AD7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3572286" y="1980151"/>
                <a:ext cx="1242168" cy="1074513"/>
              </a:xfrm>
              <a:prstGeom prst="rect">
                <a:avLst/>
              </a:prstGeom>
            </p:spPr>
          </p:pic>
        </p:grpSp>
      </p:grpSp>
      <p:grpSp>
        <p:nvGrpSpPr>
          <p:cNvPr id="39" name="Gruppe 38">
            <a:extLst>
              <a:ext uri="{FF2B5EF4-FFF2-40B4-BE49-F238E27FC236}">
                <a16:creationId xmlns:a16="http://schemas.microsoft.com/office/drawing/2014/main" id="{4AC1DBD5-C1F9-41BD-A54F-FBC10A8FD6C8}"/>
              </a:ext>
            </a:extLst>
          </p:cNvPr>
          <p:cNvGrpSpPr/>
          <p:nvPr/>
        </p:nvGrpSpPr>
        <p:grpSpPr>
          <a:xfrm>
            <a:off x="235099" y="3623467"/>
            <a:ext cx="5181600" cy="3600546"/>
            <a:chOff x="85969" y="226647"/>
            <a:chExt cx="5181600" cy="3600546"/>
          </a:xfrm>
        </p:grpSpPr>
        <p:sp>
          <p:nvSpPr>
            <p:cNvPr id="40" name="Rektangel 39">
              <a:extLst>
                <a:ext uri="{FF2B5EF4-FFF2-40B4-BE49-F238E27FC236}">
                  <a16:creationId xmlns:a16="http://schemas.microsoft.com/office/drawing/2014/main" id="{FBC6BFC5-B649-4E4C-86C5-3D2221A51240}"/>
                </a:ext>
              </a:extLst>
            </p:cNvPr>
            <p:cNvSpPr/>
            <p:nvPr/>
          </p:nvSpPr>
          <p:spPr>
            <a:xfrm>
              <a:off x="93784" y="226647"/>
              <a:ext cx="5173785" cy="3477846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grpSp>
          <p:nvGrpSpPr>
            <p:cNvPr id="41" name="Gruppe 40">
              <a:extLst>
                <a:ext uri="{FF2B5EF4-FFF2-40B4-BE49-F238E27FC236}">
                  <a16:creationId xmlns:a16="http://schemas.microsoft.com/office/drawing/2014/main" id="{FEF97BC3-5767-4A24-8D00-19AE5DC68F02}"/>
                </a:ext>
              </a:extLst>
            </p:cNvPr>
            <p:cNvGrpSpPr/>
            <p:nvPr/>
          </p:nvGrpSpPr>
          <p:grpSpPr>
            <a:xfrm>
              <a:off x="85969" y="461213"/>
              <a:ext cx="4767383" cy="3365980"/>
              <a:chOff x="85969" y="461213"/>
              <a:chExt cx="4767383" cy="3365980"/>
            </a:xfrm>
          </p:grpSpPr>
          <p:sp>
            <p:nvSpPr>
              <p:cNvPr id="42" name="TekstSylinder 41">
                <a:extLst>
                  <a:ext uri="{FF2B5EF4-FFF2-40B4-BE49-F238E27FC236}">
                    <a16:creationId xmlns:a16="http://schemas.microsoft.com/office/drawing/2014/main" id="{020C76AE-EAA4-4D6C-A035-08FB5F82A20E}"/>
                  </a:ext>
                </a:extLst>
              </p:cNvPr>
              <p:cNvSpPr txBox="1"/>
              <p:nvPr/>
            </p:nvSpPr>
            <p:spPr>
              <a:xfrm>
                <a:off x="85969" y="461213"/>
                <a:ext cx="4118708" cy="96827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nb-NO" sz="1800" b="1" dirty="0">
                    <a:solidFill>
                      <a:srgbClr val="FF000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Har du behov for tips eller </a:t>
                </a:r>
              </a:p>
              <a:p>
                <a:pPr algn="ctr"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nb-NO" sz="1800" b="1" dirty="0">
                    <a:solidFill>
                      <a:srgbClr val="FF000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assistanse for bruk og stell av </a:t>
                </a:r>
              </a:p>
              <a:p>
                <a:pPr algn="ctr"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nb-NO" sz="1800" b="1" dirty="0">
                    <a:solidFill>
                      <a:srgbClr val="FF000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høre-apparater og hørselshjelpemidler? </a:t>
                </a:r>
              </a:p>
            </p:txBody>
          </p:sp>
          <p:sp>
            <p:nvSpPr>
              <p:cNvPr id="43" name="TekstSylinder 42">
                <a:extLst>
                  <a:ext uri="{FF2B5EF4-FFF2-40B4-BE49-F238E27FC236}">
                    <a16:creationId xmlns:a16="http://schemas.microsoft.com/office/drawing/2014/main" id="{EA98E4B2-7DE5-48B8-853C-A5956E4320F5}"/>
                  </a:ext>
                </a:extLst>
              </p:cNvPr>
              <p:cNvSpPr txBox="1"/>
              <p:nvPr/>
            </p:nvSpPr>
            <p:spPr>
              <a:xfrm>
                <a:off x="273538" y="1524104"/>
                <a:ext cx="3501292" cy="126464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nb-NO" sz="1800" b="1" dirty="0">
                    <a:solidFill>
                      <a:srgbClr val="00206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Erfarne brukere vil hjelpe </a:t>
                </a:r>
              </a:p>
              <a:p>
                <a:pPr algn="ctr"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nb-NO" sz="1800" b="1" dirty="0">
                    <a:solidFill>
                      <a:srgbClr val="00206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deg den 2. torsdagen i måneden </a:t>
                </a:r>
              </a:p>
              <a:p>
                <a:pPr algn="ctr"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nb-NO" sz="1800" b="1" dirty="0">
                    <a:solidFill>
                      <a:srgbClr val="00206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fra kl. 11 til kl.12:30 på </a:t>
                </a:r>
              </a:p>
              <a:p>
                <a:pPr algn="ctr"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nb-NO" sz="1800" b="1" dirty="0">
                    <a:solidFill>
                      <a:srgbClr val="00206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Skipper </a:t>
                </a:r>
                <a:r>
                  <a:rPr lang="nb-NO" sz="1800" b="1" dirty="0" err="1">
                    <a:solidFill>
                      <a:srgbClr val="00206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Worse</a:t>
                </a:r>
                <a:r>
                  <a:rPr lang="nb-NO" sz="1800" b="1" dirty="0">
                    <a:solidFill>
                      <a:srgbClr val="00206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, </a:t>
                </a:r>
                <a:r>
                  <a:rPr lang="nb-NO" sz="1800" b="1" dirty="0" err="1">
                    <a:solidFill>
                      <a:srgbClr val="00206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Ledaal</a:t>
                </a:r>
                <a:r>
                  <a:rPr lang="nb-NO" sz="1800" b="1" dirty="0">
                    <a:solidFill>
                      <a:srgbClr val="00206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</a:t>
                </a:r>
                <a:endParaRPr lang="nb-NO" sz="1800" dirty="0">
                  <a:solidFill>
                    <a:srgbClr val="00206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44" name="TekstSylinder 43">
                <a:extLst>
                  <a:ext uri="{FF2B5EF4-FFF2-40B4-BE49-F238E27FC236}">
                    <a16:creationId xmlns:a16="http://schemas.microsoft.com/office/drawing/2014/main" id="{F05E7D34-2102-4AE4-87B0-882C421F8626}"/>
                  </a:ext>
                </a:extLst>
              </p:cNvPr>
              <p:cNvSpPr txBox="1"/>
              <p:nvPr/>
            </p:nvSpPr>
            <p:spPr>
              <a:xfrm>
                <a:off x="359507" y="2996196"/>
                <a:ext cx="4493845" cy="83099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nb-NO" sz="1600" b="1" u="sng" dirty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Vår 2025:  9. jan, 13. </a:t>
                </a:r>
                <a:r>
                  <a:rPr lang="nb-NO" sz="1600" b="1" u="sng" dirty="0" err="1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feb</a:t>
                </a:r>
                <a:r>
                  <a:rPr lang="nb-NO" sz="1600" b="1" u="sng" dirty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13. mars, 10. april, 8. mai og 12.juni.</a:t>
                </a:r>
              </a:p>
              <a:p>
                <a:endParaRPr lang="nb-NO" sz="1600" b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pic>
            <p:nvPicPr>
              <p:cNvPr id="45" name="Bilde 44">
                <a:extLst>
                  <a:ext uri="{FF2B5EF4-FFF2-40B4-BE49-F238E27FC236}">
                    <a16:creationId xmlns:a16="http://schemas.microsoft.com/office/drawing/2014/main" id="{8D852B3A-D521-4657-8383-66413D8ABB4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3572286" y="1980151"/>
                <a:ext cx="1242168" cy="1074513"/>
              </a:xfrm>
              <a:prstGeom prst="rect">
                <a:avLst/>
              </a:prstGeom>
            </p:spPr>
          </p:pic>
        </p:grpSp>
      </p:grpSp>
      <p:grpSp>
        <p:nvGrpSpPr>
          <p:cNvPr id="46" name="Gruppe 45">
            <a:extLst>
              <a:ext uri="{FF2B5EF4-FFF2-40B4-BE49-F238E27FC236}">
                <a16:creationId xmlns:a16="http://schemas.microsoft.com/office/drawing/2014/main" id="{CAB98094-2EB8-4BB0-AD92-E64ED07748E3}"/>
              </a:ext>
            </a:extLst>
          </p:cNvPr>
          <p:cNvGrpSpPr/>
          <p:nvPr/>
        </p:nvGrpSpPr>
        <p:grpSpPr>
          <a:xfrm>
            <a:off x="199292" y="0"/>
            <a:ext cx="5181600" cy="3639622"/>
            <a:chOff x="85969" y="187571"/>
            <a:chExt cx="5181600" cy="3639622"/>
          </a:xfrm>
        </p:grpSpPr>
        <p:sp>
          <p:nvSpPr>
            <p:cNvPr id="47" name="Rektangel 46">
              <a:extLst>
                <a:ext uri="{FF2B5EF4-FFF2-40B4-BE49-F238E27FC236}">
                  <a16:creationId xmlns:a16="http://schemas.microsoft.com/office/drawing/2014/main" id="{1A78B3E1-D20E-4BDF-BC8C-36A3190CBD7F}"/>
                </a:ext>
              </a:extLst>
            </p:cNvPr>
            <p:cNvSpPr/>
            <p:nvPr/>
          </p:nvSpPr>
          <p:spPr>
            <a:xfrm>
              <a:off x="93784" y="187571"/>
              <a:ext cx="5173785" cy="3477846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grpSp>
          <p:nvGrpSpPr>
            <p:cNvPr id="48" name="Gruppe 47">
              <a:extLst>
                <a:ext uri="{FF2B5EF4-FFF2-40B4-BE49-F238E27FC236}">
                  <a16:creationId xmlns:a16="http://schemas.microsoft.com/office/drawing/2014/main" id="{CAE116D3-FF5C-4AE3-BE38-0F36924C878A}"/>
                </a:ext>
              </a:extLst>
            </p:cNvPr>
            <p:cNvGrpSpPr/>
            <p:nvPr/>
          </p:nvGrpSpPr>
          <p:grpSpPr>
            <a:xfrm>
              <a:off x="85969" y="461213"/>
              <a:ext cx="4767383" cy="3365980"/>
              <a:chOff x="85969" y="461213"/>
              <a:chExt cx="4767383" cy="3365980"/>
            </a:xfrm>
          </p:grpSpPr>
          <p:sp>
            <p:nvSpPr>
              <p:cNvPr id="49" name="TekstSylinder 48">
                <a:extLst>
                  <a:ext uri="{FF2B5EF4-FFF2-40B4-BE49-F238E27FC236}">
                    <a16:creationId xmlns:a16="http://schemas.microsoft.com/office/drawing/2014/main" id="{E15A83AF-B965-4CFF-AFF2-3E144B81BCDF}"/>
                  </a:ext>
                </a:extLst>
              </p:cNvPr>
              <p:cNvSpPr txBox="1"/>
              <p:nvPr/>
            </p:nvSpPr>
            <p:spPr>
              <a:xfrm>
                <a:off x="85969" y="461213"/>
                <a:ext cx="4118708" cy="96827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nb-NO" sz="1800" b="1" dirty="0">
                    <a:solidFill>
                      <a:srgbClr val="FF000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Har du behov for tips eller </a:t>
                </a:r>
              </a:p>
              <a:p>
                <a:pPr algn="ctr"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nb-NO" sz="1800" b="1" dirty="0">
                    <a:solidFill>
                      <a:srgbClr val="FF000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assistanse for bruk og stell av </a:t>
                </a:r>
              </a:p>
              <a:p>
                <a:pPr algn="ctr"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nb-NO" sz="1800" b="1" dirty="0">
                    <a:solidFill>
                      <a:srgbClr val="FF000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høre-apparater og hørselshjelpemidler? </a:t>
                </a:r>
              </a:p>
            </p:txBody>
          </p:sp>
          <p:sp>
            <p:nvSpPr>
              <p:cNvPr id="50" name="TekstSylinder 49">
                <a:extLst>
                  <a:ext uri="{FF2B5EF4-FFF2-40B4-BE49-F238E27FC236}">
                    <a16:creationId xmlns:a16="http://schemas.microsoft.com/office/drawing/2014/main" id="{5E76E886-FFC1-4C78-89B4-1E7D9656D538}"/>
                  </a:ext>
                </a:extLst>
              </p:cNvPr>
              <p:cNvSpPr txBox="1"/>
              <p:nvPr/>
            </p:nvSpPr>
            <p:spPr>
              <a:xfrm>
                <a:off x="273538" y="1524104"/>
                <a:ext cx="3501292" cy="126464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nb-NO" sz="1800" b="1" dirty="0">
                    <a:solidFill>
                      <a:srgbClr val="00206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Erfarne brukere vil hjelpe </a:t>
                </a:r>
              </a:p>
              <a:p>
                <a:pPr algn="ctr"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nb-NO" sz="1800" b="1" dirty="0">
                    <a:solidFill>
                      <a:srgbClr val="00206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deg den 2. torsdagen i måneden </a:t>
                </a:r>
              </a:p>
              <a:p>
                <a:pPr algn="ctr"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nb-NO" sz="1800" b="1" dirty="0">
                    <a:solidFill>
                      <a:srgbClr val="00206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fra kl. 11 til kl.12:30 på </a:t>
                </a:r>
              </a:p>
              <a:p>
                <a:pPr algn="ctr"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nb-NO" sz="1800" b="1" dirty="0">
                    <a:solidFill>
                      <a:srgbClr val="00206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Skipper </a:t>
                </a:r>
                <a:r>
                  <a:rPr lang="nb-NO" sz="1800" b="1" dirty="0" err="1">
                    <a:solidFill>
                      <a:srgbClr val="00206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Worse</a:t>
                </a:r>
                <a:r>
                  <a:rPr lang="nb-NO" sz="1800" b="1" dirty="0">
                    <a:solidFill>
                      <a:srgbClr val="00206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, </a:t>
                </a:r>
                <a:r>
                  <a:rPr lang="nb-NO" sz="1800" b="1" dirty="0" err="1">
                    <a:solidFill>
                      <a:srgbClr val="00206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Ledaal</a:t>
                </a:r>
                <a:r>
                  <a:rPr lang="nb-NO" sz="1800" b="1" dirty="0">
                    <a:solidFill>
                      <a:srgbClr val="00206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</a:t>
                </a:r>
                <a:endParaRPr lang="nb-NO" sz="1800" dirty="0">
                  <a:solidFill>
                    <a:srgbClr val="00206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51" name="TekstSylinder 50">
                <a:extLst>
                  <a:ext uri="{FF2B5EF4-FFF2-40B4-BE49-F238E27FC236}">
                    <a16:creationId xmlns:a16="http://schemas.microsoft.com/office/drawing/2014/main" id="{7C585507-C72A-4B25-80D8-E2FC86374E3C}"/>
                  </a:ext>
                </a:extLst>
              </p:cNvPr>
              <p:cNvSpPr txBox="1"/>
              <p:nvPr/>
            </p:nvSpPr>
            <p:spPr>
              <a:xfrm>
                <a:off x="359507" y="2996196"/>
                <a:ext cx="4493845" cy="83099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nb-NO" sz="1600" b="1" u="sng" dirty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Vår 2025:  9. jan, 13. </a:t>
                </a:r>
                <a:r>
                  <a:rPr lang="nb-NO" sz="1600" b="1" u="sng" dirty="0" err="1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feb</a:t>
                </a:r>
                <a:r>
                  <a:rPr lang="nb-NO" sz="1600" b="1" u="sng" dirty="0">
                    <a:solidFill>
                      <a:srgbClr val="00206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13. mars, 10. april, 8. mai og 12.juni.</a:t>
                </a:r>
              </a:p>
              <a:p>
                <a:endParaRPr lang="nb-NO" sz="1600" b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pic>
            <p:nvPicPr>
              <p:cNvPr id="52" name="Bilde 51">
                <a:extLst>
                  <a:ext uri="{FF2B5EF4-FFF2-40B4-BE49-F238E27FC236}">
                    <a16:creationId xmlns:a16="http://schemas.microsoft.com/office/drawing/2014/main" id="{A9C089CF-8DAA-43DB-A498-5D90BE71ADF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3572286" y="1980151"/>
                <a:ext cx="1242168" cy="1074513"/>
              </a:xfrm>
              <a:prstGeom prst="rect">
                <a:avLst/>
              </a:prstGeom>
            </p:spPr>
          </p:pic>
        </p:grpSp>
      </p:grpSp>
      <p:sp>
        <p:nvSpPr>
          <p:cNvPr id="3" name="TekstSylinder 2">
            <a:extLst>
              <a:ext uri="{FF2B5EF4-FFF2-40B4-BE49-F238E27FC236}">
                <a16:creationId xmlns:a16="http://schemas.microsoft.com/office/drawing/2014/main" id="{9232DE04-7E86-4555-A77F-BAC167942473}"/>
              </a:ext>
            </a:extLst>
          </p:cNvPr>
          <p:cNvSpPr txBox="1"/>
          <p:nvPr/>
        </p:nvSpPr>
        <p:spPr>
          <a:xfrm>
            <a:off x="11699631" y="515815"/>
            <a:ext cx="2824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/>
              <a:t>L</a:t>
            </a:r>
          </a:p>
        </p:txBody>
      </p:sp>
    </p:spTree>
    <p:extLst>
      <p:ext uri="{BB962C8B-B14F-4D97-AF65-F5344CB8AC3E}">
        <p14:creationId xmlns:p14="http://schemas.microsoft.com/office/powerpoint/2010/main" val="13670445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>
            <a:extLst>
              <a:ext uri="{FF2B5EF4-FFF2-40B4-BE49-F238E27FC236}">
                <a16:creationId xmlns:a16="http://schemas.microsoft.com/office/drawing/2014/main" id="{0DF384DF-5D0D-4408-B33C-5882C841E25B}"/>
              </a:ext>
            </a:extLst>
          </p:cNvPr>
          <p:cNvSpPr/>
          <p:nvPr/>
        </p:nvSpPr>
        <p:spPr>
          <a:xfrm>
            <a:off x="998830" y="1731359"/>
            <a:ext cx="10534649" cy="32990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nb-NO" sz="28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Har du behov for:</a:t>
            </a:r>
          </a:p>
          <a:p>
            <a:pPr marL="457200" indent="-457200">
              <a:lnSpc>
                <a:spcPct val="107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nb-NO" sz="28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tips eller assistanse for bruk og stell av høre-apparater og hørselshjelpemidler? </a:t>
            </a:r>
          </a:p>
          <a:p>
            <a:pPr marL="457200" indent="-457200">
              <a:lnSpc>
                <a:spcPct val="107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nb-NO" sz="28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råd og veiledning om hjelpemidler og rettigheter?</a:t>
            </a: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endParaRPr lang="nb-NO" sz="2800" b="1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nb-NO" sz="28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Erfarne brukere vil hjelpe deg den 2. tirsdagen i måneden </a:t>
            </a: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nb-NO" sz="28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fra kl. 10:30 til kl.11:30 på Skipper </a:t>
            </a:r>
            <a:r>
              <a:rPr lang="nb-NO" sz="2800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Worse</a:t>
            </a:r>
            <a:r>
              <a:rPr lang="nb-NO" sz="28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Madla.</a:t>
            </a:r>
            <a:endParaRPr lang="nb-NO" sz="2800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Rektangel 2">
            <a:extLst>
              <a:ext uri="{FF2B5EF4-FFF2-40B4-BE49-F238E27FC236}">
                <a16:creationId xmlns:a16="http://schemas.microsoft.com/office/drawing/2014/main" id="{A663E143-378E-4EA5-92FE-4CCE3F344D2A}"/>
              </a:ext>
            </a:extLst>
          </p:cNvPr>
          <p:cNvSpPr/>
          <p:nvPr/>
        </p:nvSpPr>
        <p:spPr>
          <a:xfrm>
            <a:off x="2161371" y="5174257"/>
            <a:ext cx="7455877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b-NO" sz="2800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Vår 2025:  14. jan, 11. mars, 8.april, 13. mai og 10. juni</a:t>
            </a:r>
          </a:p>
          <a:p>
            <a:endParaRPr lang="nb-NO" sz="2400" b="1" dirty="0">
              <a:solidFill>
                <a:srgbClr val="FF0000"/>
              </a:solidFill>
            </a:endParaRPr>
          </a:p>
        </p:txBody>
      </p:sp>
      <p:pic>
        <p:nvPicPr>
          <p:cNvPr id="4" name="Bilde 3">
            <a:extLst>
              <a:ext uri="{FF2B5EF4-FFF2-40B4-BE49-F238E27FC236}">
                <a16:creationId xmlns:a16="http://schemas.microsoft.com/office/drawing/2014/main" id="{988B44CA-F604-4F77-B898-4B76448387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3117" y="4809320"/>
            <a:ext cx="1242168" cy="1074513"/>
          </a:xfrm>
          <a:prstGeom prst="rect">
            <a:avLst/>
          </a:prstGeom>
        </p:spPr>
      </p:pic>
      <p:pic>
        <p:nvPicPr>
          <p:cNvPr id="5" name="Bilde 4">
            <a:extLst>
              <a:ext uri="{FF2B5EF4-FFF2-40B4-BE49-F238E27FC236}">
                <a16:creationId xmlns:a16="http://schemas.microsoft.com/office/drawing/2014/main" id="{19D4E8C3-84D2-4E40-909A-A5F8E0526F5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14394" y="4809320"/>
            <a:ext cx="1127858" cy="1143099"/>
          </a:xfrm>
          <a:prstGeom prst="rect">
            <a:avLst/>
          </a:prstGeom>
        </p:spPr>
      </p:pic>
      <p:sp>
        <p:nvSpPr>
          <p:cNvPr id="6" name="Rektangel 5">
            <a:extLst>
              <a:ext uri="{FF2B5EF4-FFF2-40B4-BE49-F238E27FC236}">
                <a16:creationId xmlns:a16="http://schemas.microsoft.com/office/drawing/2014/main" id="{94EA02CD-3AAF-41C1-A4F8-B878AC35C19E}"/>
              </a:ext>
            </a:extLst>
          </p:cNvPr>
          <p:cNvSpPr/>
          <p:nvPr/>
        </p:nvSpPr>
        <p:spPr>
          <a:xfrm>
            <a:off x="3116931" y="6238359"/>
            <a:ext cx="53988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b-NO" b="1" dirty="0">
                <a:solidFill>
                  <a:srgbClr val="FF0000"/>
                </a:solidFill>
              </a:rPr>
              <a:t>Ta kontakt med administrasjonen for mer informasjon.</a:t>
            </a:r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779B9F75-AA4D-4253-8C8F-C2ECCB0E0EB1}"/>
              </a:ext>
            </a:extLst>
          </p:cNvPr>
          <p:cNvSpPr/>
          <p:nvPr/>
        </p:nvSpPr>
        <p:spPr>
          <a:xfrm>
            <a:off x="2272912" y="159411"/>
            <a:ext cx="6341544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b-NO" sz="66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HØRSELSHJELPEN</a:t>
            </a:r>
          </a:p>
        </p:txBody>
      </p:sp>
      <p:sp>
        <p:nvSpPr>
          <p:cNvPr id="8" name="TekstSylinder 7">
            <a:extLst>
              <a:ext uri="{FF2B5EF4-FFF2-40B4-BE49-F238E27FC236}">
                <a16:creationId xmlns:a16="http://schemas.microsoft.com/office/drawing/2014/main" id="{2BC31E75-5B74-4ACF-A0D9-FBAD469F0878}"/>
              </a:ext>
            </a:extLst>
          </p:cNvPr>
          <p:cNvSpPr txBox="1"/>
          <p:nvPr/>
        </p:nvSpPr>
        <p:spPr>
          <a:xfrm>
            <a:off x="11730892" y="351692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/>
              <a:t>M</a:t>
            </a:r>
          </a:p>
        </p:txBody>
      </p:sp>
    </p:spTree>
    <p:extLst>
      <p:ext uri="{BB962C8B-B14F-4D97-AF65-F5344CB8AC3E}">
        <p14:creationId xmlns:p14="http://schemas.microsoft.com/office/powerpoint/2010/main" val="29587929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ktangel 27">
            <a:extLst>
              <a:ext uri="{FF2B5EF4-FFF2-40B4-BE49-F238E27FC236}">
                <a16:creationId xmlns:a16="http://schemas.microsoft.com/office/drawing/2014/main" id="{DEECF96B-0C1F-4D55-ABDA-531CA0D65411}"/>
              </a:ext>
            </a:extLst>
          </p:cNvPr>
          <p:cNvSpPr/>
          <p:nvPr/>
        </p:nvSpPr>
        <p:spPr>
          <a:xfrm>
            <a:off x="5783384" y="203201"/>
            <a:ext cx="5259754" cy="3470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9" name="Rektangel 28">
            <a:extLst>
              <a:ext uri="{FF2B5EF4-FFF2-40B4-BE49-F238E27FC236}">
                <a16:creationId xmlns:a16="http://schemas.microsoft.com/office/drawing/2014/main" id="{F0DBE5AE-5619-40B9-A9B8-86029ADDABA4}"/>
              </a:ext>
            </a:extLst>
          </p:cNvPr>
          <p:cNvSpPr/>
          <p:nvPr/>
        </p:nvSpPr>
        <p:spPr>
          <a:xfrm>
            <a:off x="5775569" y="3751385"/>
            <a:ext cx="5279293" cy="310661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30" name="Rektangel 29">
            <a:extLst>
              <a:ext uri="{FF2B5EF4-FFF2-40B4-BE49-F238E27FC236}">
                <a16:creationId xmlns:a16="http://schemas.microsoft.com/office/drawing/2014/main" id="{6C0BC18C-9A2F-4101-9973-5A77AFC46FAC}"/>
              </a:ext>
            </a:extLst>
          </p:cNvPr>
          <p:cNvSpPr/>
          <p:nvPr/>
        </p:nvSpPr>
        <p:spPr>
          <a:xfrm>
            <a:off x="0" y="3751385"/>
            <a:ext cx="5279293" cy="310661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nb-NO" sz="1800" b="1" u="sng" dirty="0">
              <a:solidFill>
                <a:srgbClr val="002060"/>
              </a:solidFill>
            </a:endParaRPr>
          </a:p>
        </p:txBody>
      </p:sp>
      <p:sp>
        <p:nvSpPr>
          <p:cNvPr id="31" name="Rektangel 30">
            <a:extLst>
              <a:ext uri="{FF2B5EF4-FFF2-40B4-BE49-F238E27FC236}">
                <a16:creationId xmlns:a16="http://schemas.microsoft.com/office/drawing/2014/main" id="{14B30EF3-4796-42A5-A173-178FD2465B50}"/>
              </a:ext>
            </a:extLst>
          </p:cNvPr>
          <p:cNvSpPr/>
          <p:nvPr/>
        </p:nvSpPr>
        <p:spPr>
          <a:xfrm>
            <a:off x="0" y="195385"/>
            <a:ext cx="5291015" cy="347784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grpSp>
        <p:nvGrpSpPr>
          <p:cNvPr id="32" name="Gruppe 31">
            <a:extLst>
              <a:ext uri="{FF2B5EF4-FFF2-40B4-BE49-F238E27FC236}">
                <a16:creationId xmlns:a16="http://schemas.microsoft.com/office/drawing/2014/main" id="{C5606A65-BAB8-468C-BC05-FEF9E5A4D472}"/>
              </a:ext>
            </a:extLst>
          </p:cNvPr>
          <p:cNvGrpSpPr/>
          <p:nvPr/>
        </p:nvGrpSpPr>
        <p:grpSpPr>
          <a:xfrm>
            <a:off x="85969" y="461213"/>
            <a:ext cx="4728485" cy="2894675"/>
            <a:chOff x="85969" y="461213"/>
            <a:chExt cx="4728485" cy="2894675"/>
          </a:xfrm>
        </p:grpSpPr>
        <p:pic>
          <p:nvPicPr>
            <p:cNvPr id="36" name="Bilde 35">
              <a:extLst>
                <a:ext uri="{FF2B5EF4-FFF2-40B4-BE49-F238E27FC236}">
                  <a16:creationId xmlns:a16="http://schemas.microsoft.com/office/drawing/2014/main" id="{5B708B90-8D1A-4FFB-A735-F849D06EF3C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572286" y="1980151"/>
              <a:ext cx="1242168" cy="1074513"/>
            </a:xfrm>
            <a:prstGeom prst="rect">
              <a:avLst/>
            </a:prstGeom>
          </p:spPr>
        </p:pic>
        <p:sp>
          <p:nvSpPr>
            <p:cNvPr id="33" name="TekstSylinder 32">
              <a:extLst>
                <a:ext uri="{FF2B5EF4-FFF2-40B4-BE49-F238E27FC236}">
                  <a16:creationId xmlns:a16="http://schemas.microsoft.com/office/drawing/2014/main" id="{AE693301-8F53-4391-B16F-3B166A3252B0}"/>
                </a:ext>
              </a:extLst>
            </p:cNvPr>
            <p:cNvSpPr txBox="1"/>
            <p:nvPr/>
          </p:nvSpPr>
          <p:spPr>
            <a:xfrm>
              <a:off x="85969" y="461213"/>
              <a:ext cx="4118708" cy="96827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ct val="107000"/>
                </a:lnSpc>
                <a:spcAft>
                  <a:spcPts val="0"/>
                </a:spcAft>
              </a:pPr>
              <a:r>
                <a:rPr lang="nb-NO" sz="1800" b="1" dirty="0">
                  <a:solidFill>
                    <a:srgbClr val="FF000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Har du behov for tips eller </a:t>
              </a:r>
            </a:p>
            <a:p>
              <a:pPr algn="ctr">
                <a:lnSpc>
                  <a:spcPct val="107000"/>
                </a:lnSpc>
                <a:spcAft>
                  <a:spcPts val="0"/>
                </a:spcAft>
              </a:pPr>
              <a:r>
                <a:rPr lang="nb-NO" sz="1800" b="1" dirty="0">
                  <a:solidFill>
                    <a:srgbClr val="FF000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assistanse for bruk og stell av </a:t>
              </a:r>
            </a:p>
            <a:p>
              <a:pPr algn="ctr">
                <a:lnSpc>
                  <a:spcPct val="107000"/>
                </a:lnSpc>
                <a:spcAft>
                  <a:spcPts val="0"/>
                </a:spcAft>
              </a:pPr>
              <a:r>
                <a:rPr lang="nb-NO" sz="1800" b="1" dirty="0">
                  <a:solidFill>
                    <a:srgbClr val="FF000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høre-apparater og hørselshjelpemidler? </a:t>
              </a:r>
            </a:p>
          </p:txBody>
        </p:sp>
        <p:sp>
          <p:nvSpPr>
            <p:cNvPr id="34" name="TekstSylinder 33">
              <a:extLst>
                <a:ext uri="{FF2B5EF4-FFF2-40B4-BE49-F238E27FC236}">
                  <a16:creationId xmlns:a16="http://schemas.microsoft.com/office/drawing/2014/main" id="{66A1CEDD-4B29-4D49-93F5-970CB4E55145}"/>
                </a:ext>
              </a:extLst>
            </p:cNvPr>
            <p:cNvSpPr txBox="1"/>
            <p:nvPr/>
          </p:nvSpPr>
          <p:spPr>
            <a:xfrm>
              <a:off x="273538" y="1524104"/>
              <a:ext cx="3999882" cy="183178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ct val="107000"/>
                </a:lnSpc>
                <a:spcAft>
                  <a:spcPts val="0"/>
                </a:spcAft>
              </a:pPr>
              <a:r>
                <a:rPr lang="nb-NO" sz="1800" b="1" dirty="0">
                  <a:solidFill>
                    <a:srgbClr val="00206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Erfarne brukere vil hjelpe </a:t>
              </a:r>
            </a:p>
            <a:p>
              <a:pPr algn="ctr">
                <a:lnSpc>
                  <a:spcPct val="107000"/>
                </a:lnSpc>
                <a:spcAft>
                  <a:spcPts val="0"/>
                </a:spcAft>
              </a:pPr>
              <a:r>
                <a:rPr lang="nb-NO" sz="1800" b="1" dirty="0">
                  <a:solidFill>
                    <a:srgbClr val="00206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deg den 2. tirsdag i måneden</a:t>
              </a:r>
            </a:p>
            <a:p>
              <a:pPr algn="ctr">
                <a:lnSpc>
                  <a:spcPct val="107000"/>
                </a:lnSpc>
                <a:spcAft>
                  <a:spcPts val="0"/>
                </a:spcAft>
              </a:pPr>
              <a:r>
                <a:rPr lang="nb-NO" sz="1800" b="1" dirty="0">
                  <a:solidFill>
                    <a:srgbClr val="00206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fra kl. 10:30 til kl.11:30 på </a:t>
              </a:r>
            </a:p>
            <a:p>
              <a:pPr algn="ctr">
                <a:lnSpc>
                  <a:spcPct val="107000"/>
                </a:lnSpc>
                <a:spcAft>
                  <a:spcPts val="0"/>
                </a:spcAft>
              </a:pPr>
              <a:r>
                <a:rPr lang="nb-NO" sz="1800" b="1" dirty="0">
                  <a:solidFill>
                    <a:srgbClr val="00206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Skipper </a:t>
              </a:r>
              <a:r>
                <a:rPr lang="nb-NO" sz="1800" b="1" dirty="0" err="1">
                  <a:solidFill>
                    <a:srgbClr val="00206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Worse</a:t>
              </a:r>
              <a:r>
                <a:rPr lang="nb-NO" sz="1800" b="1" dirty="0">
                  <a:solidFill>
                    <a:srgbClr val="00206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, Madla.</a:t>
              </a:r>
            </a:p>
            <a:p>
              <a:r>
                <a:rPr lang="nb-NO" sz="1800" b="1" u="sng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Vår 2025:  14. jan, 11. mars, 8.april,</a:t>
              </a:r>
            </a:p>
            <a:p>
              <a:r>
                <a:rPr lang="nb-NO" sz="1800" b="1" u="sng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13. mai og 10. juni</a:t>
              </a:r>
            </a:p>
          </p:txBody>
        </p:sp>
      </p:grpSp>
      <p:grpSp>
        <p:nvGrpSpPr>
          <p:cNvPr id="37" name="Gruppe 36">
            <a:extLst>
              <a:ext uri="{FF2B5EF4-FFF2-40B4-BE49-F238E27FC236}">
                <a16:creationId xmlns:a16="http://schemas.microsoft.com/office/drawing/2014/main" id="{C8DD2165-395C-4928-9F65-F8F14A5EE7B5}"/>
              </a:ext>
            </a:extLst>
          </p:cNvPr>
          <p:cNvGrpSpPr/>
          <p:nvPr/>
        </p:nvGrpSpPr>
        <p:grpSpPr>
          <a:xfrm>
            <a:off x="148892" y="3776532"/>
            <a:ext cx="4712854" cy="3483977"/>
            <a:chOff x="101600" y="601890"/>
            <a:chExt cx="4712854" cy="3483977"/>
          </a:xfrm>
        </p:grpSpPr>
        <p:sp>
          <p:nvSpPr>
            <p:cNvPr id="38" name="TekstSylinder 37">
              <a:extLst>
                <a:ext uri="{FF2B5EF4-FFF2-40B4-BE49-F238E27FC236}">
                  <a16:creationId xmlns:a16="http://schemas.microsoft.com/office/drawing/2014/main" id="{F0FC65CB-4D05-4BDF-81C5-C73040FCF023}"/>
                </a:ext>
              </a:extLst>
            </p:cNvPr>
            <p:cNvSpPr txBox="1"/>
            <p:nvPr/>
          </p:nvSpPr>
          <p:spPr>
            <a:xfrm>
              <a:off x="101600" y="601890"/>
              <a:ext cx="4118708" cy="96827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ct val="107000"/>
                </a:lnSpc>
                <a:spcAft>
                  <a:spcPts val="0"/>
                </a:spcAft>
              </a:pPr>
              <a:r>
                <a:rPr lang="nb-NO" sz="1800" b="1" dirty="0">
                  <a:solidFill>
                    <a:srgbClr val="FF000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Har du behov for tips eller </a:t>
              </a:r>
            </a:p>
            <a:p>
              <a:pPr algn="ctr">
                <a:lnSpc>
                  <a:spcPct val="107000"/>
                </a:lnSpc>
                <a:spcAft>
                  <a:spcPts val="0"/>
                </a:spcAft>
              </a:pPr>
              <a:r>
                <a:rPr lang="nb-NO" sz="1800" b="1" dirty="0">
                  <a:solidFill>
                    <a:srgbClr val="FF000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assistanse for bruk og stell av </a:t>
              </a:r>
            </a:p>
            <a:p>
              <a:pPr algn="ctr">
                <a:lnSpc>
                  <a:spcPct val="107000"/>
                </a:lnSpc>
                <a:spcAft>
                  <a:spcPts val="0"/>
                </a:spcAft>
              </a:pPr>
              <a:r>
                <a:rPr lang="nb-NO" sz="1800" b="1" dirty="0">
                  <a:solidFill>
                    <a:srgbClr val="FF000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høre-apparater og hørselshjelpemidler? </a:t>
              </a:r>
            </a:p>
          </p:txBody>
        </p:sp>
        <p:pic>
          <p:nvPicPr>
            <p:cNvPr id="41" name="Bilde 40">
              <a:extLst>
                <a:ext uri="{FF2B5EF4-FFF2-40B4-BE49-F238E27FC236}">
                  <a16:creationId xmlns:a16="http://schemas.microsoft.com/office/drawing/2014/main" id="{82AC28FD-EDD8-479D-9B46-939E4DF946C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572286" y="1980151"/>
              <a:ext cx="1242168" cy="1074513"/>
            </a:xfrm>
            <a:prstGeom prst="rect">
              <a:avLst/>
            </a:prstGeom>
          </p:spPr>
        </p:pic>
        <p:sp>
          <p:nvSpPr>
            <p:cNvPr id="39" name="TekstSylinder 38">
              <a:extLst>
                <a:ext uri="{FF2B5EF4-FFF2-40B4-BE49-F238E27FC236}">
                  <a16:creationId xmlns:a16="http://schemas.microsoft.com/office/drawing/2014/main" id="{FDE38C78-7913-46C4-A201-4D06D084D2BD}"/>
                </a:ext>
              </a:extLst>
            </p:cNvPr>
            <p:cNvSpPr txBox="1"/>
            <p:nvPr/>
          </p:nvSpPr>
          <p:spPr>
            <a:xfrm>
              <a:off x="273537" y="1674501"/>
              <a:ext cx="3896608" cy="241136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ct val="107000"/>
                </a:lnSpc>
                <a:spcAft>
                  <a:spcPts val="0"/>
                </a:spcAft>
              </a:pPr>
              <a:r>
                <a:rPr lang="nb-NO" sz="1800" b="1" dirty="0">
                  <a:solidFill>
                    <a:srgbClr val="00206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Erfarne brukere vil hjelpe </a:t>
              </a:r>
            </a:p>
            <a:p>
              <a:pPr algn="ctr">
                <a:lnSpc>
                  <a:spcPct val="107000"/>
                </a:lnSpc>
                <a:spcAft>
                  <a:spcPts val="0"/>
                </a:spcAft>
              </a:pPr>
              <a:r>
                <a:rPr lang="nb-NO" sz="1800" b="1" dirty="0">
                  <a:solidFill>
                    <a:srgbClr val="00206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deg den 2. tirsdag i måneden</a:t>
              </a:r>
            </a:p>
            <a:p>
              <a:pPr algn="ctr">
                <a:lnSpc>
                  <a:spcPct val="107000"/>
                </a:lnSpc>
                <a:spcAft>
                  <a:spcPts val="0"/>
                </a:spcAft>
              </a:pPr>
              <a:r>
                <a:rPr lang="nb-NO" sz="1800" b="1" dirty="0">
                  <a:solidFill>
                    <a:srgbClr val="00206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fra kl. 10:30 til kl.11:30 på </a:t>
              </a:r>
            </a:p>
            <a:p>
              <a:pPr algn="ctr">
                <a:lnSpc>
                  <a:spcPct val="107000"/>
                </a:lnSpc>
                <a:spcAft>
                  <a:spcPts val="0"/>
                </a:spcAft>
              </a:pPr>
              <a:r>
                <a:rPr lang="nb-NO" sz="1800" b="1" dirty="0">
                  <a:solidFill>
                    <a:srgbClr val="00206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Skipper </a:t>
              </a:r>
              <a:r>
                <a:rPr lang="nb-NO" sz="1800" b="1" dirty="0" err="1">
                  <a:solidFill>
                    <a:srgbClr val="00206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Worse</a:t>
              </a:r>
              <a:r>
                <a:rPr lang="nb-NO" sz="1800" b="1" dirty="0">
                  <a:solidFill>
                    <a:srgbClr val="00206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, Madla.</a:t>
              </a:r>
            </a:p>
            <a:p>
              <a:r>
                <a:rPr lang="nb-NO" sz="1800" b="1" u="sng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Vår 2025:  14. jan, 11. mars, 8.april,</a:t>
              </a:r>
            </a:p>
            <a:p>
              <a:r>
                <a:rPr lang="nb-NO" sz="1800" b="1" u="sng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13. mai og 10. juni</a:t>
              </a:r>
            </a:p>
            <a:p>
              <a:pPr algn="ctr">
                <a:lnSpc>
                  <a:spcPct val="107000"/>
                </a:lnSpc>
                <a:spcAft>
                  <a:spcPts val="0"/>
                </a:spcAft>
              </a:pPr>
              <a:endParaRPr lang="nb-NO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>
                <a:lnSpc>
                  <a:spcPct val="107000"/>
                </a:lnSpc>
              </a:pPr>
              <a:endParaRPr lang="nb-NO" sz="1800" b="1" u="sng" dirty="0">
                <a:solidFill>
                  <a:srgbClr val="002060"/>
                </a:solidFill>
              </a:endParaRPr>
            </a:p>
          </p:txBody>
        </p:sp>
      </p:grpSp>
      <p:grpSp>
        <p:nvGrpSpPr>
          <p:cNvPr id="42" name="Gruppe 41">
            <a:extLst>
              <a:ext uri="{FF2B5EF4-FFF2-40B4-BE49-F238E27FC236}">
                <a16:creationId xmlns:a16="http://schemas.microsoft.com/office/drawing/2014/main" id="{7BB16319-74D3-4BE3-9A1C-73061ACC6769}"/>
              </a:ext>
            </a:extLst>
          </p:cNvPr>
          <p:cNvGrpSpPr/>
          <p:nvPr/>
        </p:nvGrpSpPr>
        <p:grpSpPr>
          <a:xfrm>
            <a:off x="5799015" y="3728045"/>
            <a:ext cx="4697046" cy="3160398"/>
            <a:chOff x="250092" y="500290"/>
            <a:chExt cx="4697046" cy="3160398"/>
          </a:xfrm>
        </p:grpSpPr>
        <p:sp>
          <p:nvSpPr>
            <p:cNvPr id="43" name="TekstSylinder 42">
              <a:extLst>
                <a:ext uri="{FF2B5EF4-FFF2-40B4-BE49-F238E27FC236}">
                  <a16:creationId xmlns:a16="http://schemas.microsoft.com/office/drawing/2014/main" id="{6A70AA2F-AFCC-482D-836A-C2BEDBD3F9E7}"/>
                </a:ext>
              </a:extLst>
            </p:cNvPr>
            <p:cNvSpPr txBox="1"/>
            <p:nvPr/>
          </p:nvSpPr>
          <p:spPr>
            <a:xfrm>
              <a:off x="828430" y="500290"/>
              <a:ext cx="4118708" cy="96827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ct val="107000"/>
                </a:lnSpc>
                <a:spcAft>
                  <a:spcPts val="0"/>
                </a:spcAft>
              </a:pPr>
              <a:r>
                <a:rPr lang="nb-NO" sz="1800" b="1" dirty="0">
                  <a:solidFill>
                    <a:srgbClr val="FF000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Har du behov for tips eller </a:t>
              </a:r>
            </a:p>
            <a:p>
              <a:pPr algn="ctr">
                <a:lnSpc>
                  <a:spcPct val="107000"/>
                </a:lnSpc>
                <a:spcAft>
                  <a:spcPts val="0"/>
                </a:spcAft>
              </a:pPr>
              <a:r>
                <a:rPr lang="nb-NO" sz="1800" b="1" dirty="0">
                  <a:solidFill>
                    <a:srgbClr val="FF000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assistanse for bruk og stell av </a:t>
              </a:r>
            </a:p>
            <a:p>
              <a:pPr algn="ctr">
                <a:lnSpc>
                  <a:spcPct val="107000"/>
                </a:lnSpc>
                <a:spcAft>
                  <a:spcPts val="0"/>
                </a:spcAft>
              </a:pPr>
              <a:r>
                <a:rPr lang="nb-NO" sz="1800" b="1" dirty="0">
                  <a:solidFill>
                    <a:srgbClr val="FF000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høre-apparater og hørselshjelpemidler? </a:t>
              </a:r>
            </a:p>
          </p:txBody>
        </p:sp>
        <p:sp>
          <p:nvSpPr>
            <p:cNvPr id="44" name="TekstSylinder 43">
              <a:extLst>
                <a:ext uri="{FF2B5EF4-FFF2-40B4-BE49-F238E27FC236}">
                  <a16:creationId xmlns:a16="http://schemas.microsoft.com/office/drawing/2014/main" id="{1AB396EF-217E-44CC-A81A-38E8317E8A83}"/>
                </a:ext>
              </a:extLst>
            </p:cNvPr>
            <p:cNvSpPr txBox="1"/>
            <p:nvPr/>
          </p:nvSpPr>
          <p:spPr>
            <a:xfrm>
              <a:off x="250092" y="1828904"/>
              <a:ext cx="3792854" cy="183178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ct val="107000"/>
                </a:lnSpc>
                <a:spcAft>
                  <a:spcPts val="0"/>
                </a:spcAft>
              </a:pPr>
              <a:r>
                <a:rPr lang="nb-NO" sz="1800" b="1" dirty="0">
                  <a:solidFill>
                    <a:srgbClr val="00206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Erfarne brukere vil hjelpe </a:t>
              </a:r>
            </a:p>
            <a:p>
              <a:pPr algn="ctr">
                <a:lnSpc>
                  <a:spcPct val="107000"/>
                </a:lnSpc>
                <a:spcAft>
                  <a:spcPts val="0"/>
                </a:spcAft>
              </a:pPr>
              <a:r>
                <a:rPr lang="nb-NO" sz="1800" b="1" dirty="0">
                  <a:solidFill>
                    <a:srgbClr val="00206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deg den 2. tirsdag i måneden</a:t>
              </a:r>
            </a:p>
            <a:p>
              <a:pPr algn="ctr">
                <a:lnSpc>
                  <a:spcPct val="107000"/>
                </a:lnSpc>
                <a:spcAft>
                  <a:spcPts val="0"/>
                </a:spcAft>
              </a:pPr>
              <a:r>
                <a:rPr lang="nb-NO" sz="1800" b="1" dirty="0">
                  <a:solidFill>
                    <a:srgbClr val="00206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fra kl. 10:30 til kl.11:30 på </a:t>
              </a:r>
            </a:p>
            <a:p>
              <a:pPr algn="ctr">
                <a:lnSpc>
                  <a:spcPct val="107000"/>
                </a:lnSpc>
                <a:spcAft>
                  <a:spcPts val="0"/>
                </a:spcAft>
              </a:pPr>
              <a:r>
                <a:rPr lang="nb-NO" sz="1800" b="1" dirty="0">
                  <a:solidFill>
                    <a:srgbClr val="00206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Skipper </a:t>
              </a:r>
              <a:r>
                <a:rPr lang="nb-NO" sz="1800" b="1" dirty="0" err="1">
                  <a:solidFill>
                    <a:srgbClr val="00206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Worse</a:t>
              </a:r>
              <a:r>
                <a:rPr lang="nb-NO" sz="1800" b="1" dirty="0">
                  <a:solidFill>
                    <a:srgbClr val="00206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, Madla.</a:t>
              </a:r>
            </a:p>
            <a:p>
              <a:r>
                <a:rPr lang="nb-NO" sz="1800" b="1" u="sng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Vår 2025:  14. jan, 11. mars, 8.april, 13. mai og 10. juni</a:t>
              </a:r>
            </a:p>
          </p:txBody>
        </p:sp>
        <p:pic>
          <p:nvPicPr>
            <p:cNvPr id="46" name="Bilde 45">
              <a:extLst>
                <a:ext uri="{FF2B5EF4-FFF2-40B4-BE49-F238E27FC236}">
                  <a16:creationId xmlns:a16="http://schemas.microsoft.com/office/drawing/2014/main" id="{91E4FF98-D266-45F7-9C5D-E66E496E7C4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572286" y="1980151"/>
              <a:ext cx="1242168" cy="1074513"/>
            </a:xfrm>
            <a:prstGeom prst="rect">
              <a:avLst/>
            </a:prstGeom>
          </p:spPr>
        </p:pic>
      </p:grpSp>
      <p:grpSp>
        <p:nvGrpSpPr>
          <p:cNvPr id="47" name="Gruppe 46">
            <a:extLst>
              <a:ext uri="{FF2B5EF4-FFF2-40B4-BE49-F238E27FC236}">
                <a16:creationId xmlns:a16="http://schemas.microsoft.com/office/drawing/2014/main" id="{B1D5D494-67AA-4B18-93FF-C95FB2470B7C}"/>
              </a:ext>
            </a:extLst>
          </p:cNvPr>
          <p:cNvGrpSpPr/>
          <p:nvPr/>
        </p:nvGrpSpPr>
        <p:grpSpPr>
          <a:xfrm>
            <a:off x="5802923" y="269737"/>
            <a:ext cx="4728485" cy="3190334"/>
            <a:chOff x="85969" y="461213"/>
            <a:chExt cx="4728485" cy="3190334"/>
          </a:xfrm>
        </p:grpSpPr>
        <p:sp>
          <p:nvSpPr>
            <p:cNvPr id="48" name="TekstSylinder 47">
              <a:extLst>
                <a:ext uri="{FF2B5EF4-FFF2-40B4-BE49-F238E27FC236}">
                  <a16:creationId xmlns:a16="http://schemas.microsoft.com/office/drawing/2014/main" id="{BD10BB6A-3B71-4D5E-A12F-4F606429C4F1}"/>
                </a:ext>
              </a:extLst>
            </p:cNvPr>
            <p:cNvSpPr txBox="1"/>
            <p:nvPr/>
          </p:nvSpPr>
          <p:spPr>
            <a:xfrm>
              <a:off x="85969" y="461213"/>
              <a:ext cx="4118708" cy="96827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ct val="107000"/>
                </a:lnSpc>
                <a:spcAft>
                  <a:spcPts val="0"/>
                </a:spcAft>
              </a:pPr>
              <a:r>
                <a:rPr lang="nb-NO" sz="1800" b="1" dirty="0">
                  <a:solidFill>
                    <a:srgbClr val="FF000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Har du behov for tips eller </a:t>
              </a:r>
            </a:p>
            <a:p>
              <a:pPr algn="ctr">
                <a:lnSpc>
                  <a:spcPct val="107000"/>
                </a:lnSpc>
                <a:spcAft>
                  <a:spcPts val="0"/>
                </a:spcAft>
              </a:pPr>
              <a:r>
                <a:rPr lang="nb-NO" sz="1800" b="1" dirty="0">
                  <a:solidFill>
                    <a:srgbClr val="FF000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assistanse for bruk og stell av </a:t>
              </a:r>
            </a:p>
            <a:p>
              <a:pPr algn="ctr">
                <a:lnSpc>
                  <a:spcPct val="107000"/>
                </a:lnSpc>
                <a:spcAft>
                  <a:spcPts val="0"/>
                </a:spcAft>
              </a:pPr>
              <a:r>
                <a:rPr lang="nb-NO" sz="1800" b="1" dirty="0">
                  <a:solidFill>
                    <a:srgbClr val="FF000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høre-apparater og hørselshjelpemidler? </a:t>
              </a:r>
            </a:p>
          </p:txBody>
        </p:sp>
        <p:pic>
          <p:nvPicPr>
            <p:cNvPr id="51" name="Bilde 50">
              <a:extLst>
                <a:ext uri="{FF2B5EF4-FFF2-40B4-BE49-F238E27FC236}">
                  <a16:creationId xmlns:a16="http://schemas.microsoft.com/office/drawing/2014/main" id="{CD42C9A2-C517-47DA-B068-519674BDB8E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572286" y="1980151"/>
              <a:ext cx="1242168" cy="1074513"/>
            </a:xfrm>
            <a:prstGeom prst="rect">
              <a:avLst/>
            </a:prstGeom>
          </p:spPr>
        </p:pic>
        <p:sp>
          <p:nvSpPr>
            <p:cNvPr id="49" name="TekstSylinder 48">
              <a:extLst>
                <a:ext uri="{FF2B5EF4-FFF2-40B4-BE49-F238E27FC236}">
                  <a16:creationId xmlns:a16="http://schemas.microsoft.com/office/drawing/2014/main" id="{D612A7A4-3327-40FD-8A83-14649D1B2D59}"/>
                </a:ext>
              </a:extLst>
            </p:cNvPr>
            <p:cNvSpPr txBox="1"/>
            <p:nvPr/>
          </p:nvSpPr>
          <p:spPr>
            <a:xfrm>
              <a:off x="217554" y="1542765"/>
              <a:ext cx="3787990" cy="210878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ct val="107000"/>
                </a:lnSpc>
                <a:spcAft>
                  <a:spcPts val="0"/>
                </a:spcAft>
              </a:pPr>
              <a:r>
                <a:rPr lang="nb-NO" sz="1800" b="1" dirty="0">
                  <a:solidFill>
                    <a:srgbClr val="00206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Erfarne brukere vil hjelpe </a:t>
              </a:r>
            </a:p>
            <a:p>
              <a:pPr algn="ctr">
                <a:lnSpc>
                  <a:spcPct val="107000"/>
                </a:lnSpc>
                <a:spcAft>
                  <a:spcPts val="0"/>
                </a:spcAft>
              </a:pPr>
              <a:r>
                <a:rPr lang="nb-NO" sz="1800" b="1" dirty="0">
                  <a:solidFill>
                    <a:srgbClr val="00206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deg den 2. tirsdag i måneden</a:t>
              </a:r>
            </a:p>
            <a:p>
              <a:pPr algn="ctr">
                <a:lnSpc>
                  <a:spcPct val="107000"/>
                </a:lnSpc>
                <a:spcAft>
                  <a:spcPts val="0"/>
                </a:spcAft>
              </a:pPr>
              <a:r>
                <a:rPr lang="nb-NO" sz="1800" b="1" dirty="0">
                  <a:solidFill>
                    <a:srgbClr val="00206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fra kl. 10:30 til kl.11:30 på </a:t>
              </a:r>
            </a:p>
            <a:p>
              <a:pPr algn="ctr">
                <a:lnSpc>
                  <a:spcPct val="107000"/>
                </a:lnSpc>
                <a:spcAft>
                  <a:spcPts val="0"/>
                </a:spcAft>
              </a:pPr>
              <a:r>
                <a:rPr lang="nb-NO" sz="1800" b="1" dirty="0">
                  <a:solidFill>
                    <a:srgbClr val="00206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Skipper </a:t>
              </a:r>
              <a:r>
                <a:rPr lang="nb-NO" sz="1800" b="1" dirty="0" err="1">
                  <a:solidFill>
                    <a:srgbClr val="00206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Worse</a:t>
              </a:r>
              <a:r>
                <a:rPr lang="nb-NO" sz="1800" b="1" dirty="0">
                  <a:solidFill>
                    <a:srgbClr val="00206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, Madla.</a:t>
              </a:r>
            </a:p>
            <a:p>
              <a:r>
                <a:rPr lang="nb-NO" sz="1800" b="1" u="sng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Vår 2025:  14. jan, 11. mars, 8.april, 13. mai og 10. juni</a:t>
              </a:r>
            </a:p>
            <a:p>
              <a:endParaRPr lang="nb-NO" sz="1800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2" name="TekstSylinder 1">
            <a:extLst>
              <a:ext uri="{FF2B5EF4-FFF2-40B4-BE49-F238E27FC236}">
                <a16:creationId xmlns:a16="http://schemas.microsoft.com/office/drawing/2014/main" id="{D441D007-51D1-4061-8318-780D68EF4B42}"/>
              </a:ext>
            </a:extLst>
          </p:cNvPr>
          <p:cNvSpPr txBox="1"/>
          <p:nvPr/>
        </p:nvSpPr>
        <p:spPr>
          <a:xfrm>
            <a:off x="11582400" y="445477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/>
              <a:t>M</a:t>
            </a:r>
          </a:p>
        </p:txBody>
      </p:sp>
    </p:spTree>
    <p:extLst>
      <p:ext uri="{BB962C8B-B14F-4D97-AF65-F5344CB8AC3E}">
        <p14:creationId xmlns:p14="http://schemas.microsoft.com/office/powerpoint/2010/main" val="30252383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>
            <a:extLst>
              <a:ext uri="{FF2B5EF4-FFF2-40B4-BE49-F238E27FC236}">
                <a16:creationId xmlns:a16="http://schemas.microsoft.com/office/drawing/2014/main" id="{A446CD88-2549-49D3-95BA-8BE3DD412D2C}"/>
              </a:ext>
            </a:extLst>
          </p:cNvPr>
          <p:cNvSpPr/>
          <p:nvPr/>
        </p:nvSpPr>
        <p:spPr>
          <a:xfrm>
            <a:off x="998830" y="1731359"/>
            <a:ext cx="10534649" cy="32990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nb-NO" sz="28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Har du behov for:</a:t>
            </a:r>
          </a:p>
          <a:p>
            <a:pPr marL="457200" indent="-457200">
              <a:lnSpc>
                <a:spcPct val="107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nb-NO" sz="28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tips eller assistanse for bruk og stell av høre-apparater og hørselshjelpemidler? </a:t>
            </a:r>
          </a:p>
          <a:p>
            <a:pPr marL="457200" indent="-457200">
              <a:lnSpc>
                <a:spcPct val="107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nb-NO" sz="28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råd og veiledning om hjelpemidler og rettigheter?</a:t>
            </a: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endParaRPr lang="nb-NO" sz="2800" b="1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nb-NO" sz="28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Erfarne brukere vil hjelpe deg den 2. tirsdagen i måneden </a:t>
            </a: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nb-NO" sz="28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fra kl. 12:00 til kl.13:00 på Skipper </a:t>
            </a:r>
            <a:r>
              <a:rPr lang="nb-NO" sz="2800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Worse</a:t>
            </a:r>
            <a:r>
              <a:rPr lang="nb-NO" sz="28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Tasta.</a:t>
            </a:r>
            <a:endParaRPr lang="nb-NO" sz="2800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Rektangel 2">
            <a:extLst>
              <a:ext uri="{FF2B5EF4-FFF2-40B4-BE49-F238E27FC236}">
                <a16:creationId xmlns:a16="http://schemas.microsoft.com/office/drawing/2014/main" id="{D1306A38-82E2-4307-B0DF-E4E75D98F599}"/>
              </a:ext>
            </a:extLst>
          </p:cNvPr>
          <p:cNvSpPr/>
          <p:nvPr/>
        </p:nvSpPr>
        <p:spPr>
          <a:xfrm>
            <a:off x="2214637" y="5067725"/>
            <a:ext cx="7455877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b-NO" sz="2800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Vår 2025:  14. jan, 11. mars, 8.april, 13. mai og 10. juni</a:t>
            </a:r>
          </a:p>
          <a:p>
            <a:endParaRPr lang="nb-NO" sz="2400" b="1" dirty="0">
              <a:solidFill>
                <a:srgbClr val="FF0000"/>
              </a:solidFill>
            </a:endParaRPr>
          </a:p>
        </p:txBody>
      </p:sp>
      <p:pic>
        <p:nvPicPr>
          <p:cNvPr id="4" name="Bilde 3">
            <a:extLst>
              <a:ext uri="{FF2B5EF4-FFF2-40B4-BE49-F238E27FC236}">
                <a16:creationId xmlns:a16="http://schemas.microsoft.com/office/drawing/2014/main" id="{FC091E95-1647-491B-9859-A25FC0B37E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3117" y="4809320"/>
            <a:ext cx="1242168" cy="1074513"/>
          </a:xfrm>
          <a:prstGeom prst="rect">
            <a:avLst/>
          </a:prstGeom>
        </p:spPr>
      </p:pic>
      <p:pic>
        <p:nvPicPr>
          <p:cNvPr id="5" name="Bilde 4">
            <a:extLst>
              <a:ext uri="{FF2B5EF4-FFF2-40B4-BE49-F238E27FC236}">
                <a16:creationId xmlns:a16="http://schemas.microsoft.com/office/drawing/2014/main" id="{F8B2FA92-C31F-459F-B789-8F60C0D446C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14394" y="4809320"/>
            <a:ext cx="1127858" cy="1143099"/>
          </a:xfrm>
          <a:prstGeom prst="rect">
            <a:avLst/>
          </a:prstGeom>
        </p:spPr>
      </p:pic>
      <p:sp>
        <p:nvSpPr>
          <p:cNvPr id="6" name="Rektangel 5">
            <a:extLst>
              <a:ext uri="{FF2B5EF4-FFF2-40B4-BE49-F238E27FC236}">
                <a16:creationId xmlns:a16="http://schemas.microsoft.com/office/drawing/2014/main" id="{8FB31D2E-81FA-43E0-9D4C-A2ED69D5D394}"/>
              </a:ext>
            </a:extLst>
          </p:cNvPr>
          <p:cNvSpPr/>
          <p:nvPr/>
        </p:nvSpPr>
        <p:spPr>
          <a:xfrm>
            <a:off x="3116931" y="6238359"/>
            <a:ext cx="53988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b-NO" b="1" dirty="0">
                <a:solidFill>
                  <a:srgbClr val="FF0000"/>
                </a:solidFill>
              </a:rPr>
              <a:t>Ta kontakt med administrasjonen for mer informasjon.</a:t>
            </a:r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18427A61-1C91-4AF7-B516-1101AA0E0FD0}"/>
              </a:ext>
            </a:extLst>
          </p:cNvPr>
          <p:cNvSpPr/>
          <p:nvPr/>
        </p:nvSpPr>
        <p:spPr>
          <a:xfrm>
            <a:off x="2272912" y="159411"/>
            <a:ext cx="6341544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b-NO" sz="66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HØRSELSHJELPEN</a:t>
            </a:r>
          </a:p>
        </p:txBody>
      </p:sp>
      <p:sp>
        <p:nvSpPr>
          <p:cNvPr id="8" name="TekstSylinder 7">
            <a:extLst>
              <a:ext uri="{FF2B5EF4-FFF2-40B4-BE49-F238E27FC236}">
                <a16:creationId xmlns:a16="http://schemas.microsoft.com/office/drawing/2014/main" id="{A244772B-46F6-4404-B4A8-9A53C06095E7}"/>
              </a:ext>
            </a:extLst>
          </p:cNvPr>
          <p:cNvSpPr txBox="1"/>
          <p:nvPr/>
        </p:nvSpPr>
        <p:spPr>
          <a:xfrm>
            <a:off x="11652738" y="234462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/>
              <a:t>T</a:t>
            </a:r>
          </a:p>
        </p:txBody>
      </p:sp>
    </p:spTree>
    <p:extLst>
      <p:ext uri="{BB962C8B-B14F-4D97-AF65-F5344CB8AC3E}">
        <p14:creationId xmlns:p14="http://schemas.microsoft.com/office/powerpoint/2010/main" val="735992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>
            <a:extLst>
              <a:ext uri="{FF2B5EF4-FFF2-40B4-BE49-F238E27FC236}">
                <a16:creationId xmlns:a16="http://schemas.microsoft.com/office/drawing/2014/main" id="{FE490D68-01A9-46B6-92E7-4A0A4852271D}"/>
              </a:ext>
            </a:extLst>
          </p:cNvPr>
          <p:cNvSpPr/>
          <p:nvPr/>
        </p:nvSpPr>
        <p:spPr>
          <a:xfrm>
            <a:off x="5908431" y="203201"/>
            <a:ext cx="5259754" cy="34700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5" name="Rektangel 4">
            <a:extLst>
              <a:ext uri="{FF2B5EF4-FFF2-40B4-BE49-F238E27FC236}">
                <a16:creationId xmlns:a16="http://schemas.microsoft.com/office/drawing/2014/main" id="{C2F19263-E80D-4E92-A22B-271267832587}"/>
              </a:ext>
            </a:extLst>
          </p:cNvPr>
          <p:cNvSpPr/>
          <p:nvPr/>
        </p:nvSpPr>
        <p:spPr>
          <a:xfrm>
            <a:off x="5900616" y="3751385"/>
            <a:ext cx="5279293" cy="310661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id="{669C0E81-796A-4D73-AA7F-08788E97A0CF}"/>
              </a:ext>
            </a:extLst>
          </p:cNvPr>
          <p:cNvSpPr/>
          <p:nvPr/>
        </p:nvSpPr>
        <p:spPr>
          <a:xfrm>
            <a:off x="62523" y="3751385"/>
            <a:ext cx="5279293" cy="310661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53F18AC8-FB58-4D6B-9676-EAF55CFB2475}"/>
              </a:ext>
            </a:extLst>
          </p:cNvPr>
          <p:cNvSpPr/>
          <p:nvPr/>
        </p:nvSpPr>
        <p:spPr>
          <a:xfrm>
            <a:off x="62523" y="195385"/>
            <a:ext cx="5283200" cy="347784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grpSp>
        <p:nvGrpSpPr>
          <p:cNvPr id="8" name="Gruppe 7">
            <a:extLst>
              <a:ext uri="{FF2B5EF4-FFF2-40B4-BE49-F238E27FC236}">
                <a16:creationId xmlns:a16="http://schemas.microsoft.com/office/drawing/2014/main" id="{6DA9D405-DAEE-4CA2-ADB4-1AE7EF669A2F}"/>
              </a:ext>
            </a:extLst>
          </p:cNvPr>
          <p:cNvGrpSpPr/>
          <p:nvPr/>
        </p:nvGrpSpPr>
        <p:grpSpPr>
          <a:xfrm>
            <a:off x="85969" y="461213"/>
            <a:ext cx="5095809" cy="3171673"/>
            <a:chOff x="85969" y="461213"/>
            <a:chExt cx="5095809" cy="3171673"/>
          </a:xfrm>
        </p:grpSpPr>
        <p:sp>
          <p:nvSpPr>
            <p:cNvPr id="9" name="TekstSylinder 8">
              <a:extLst>
                <a:ext uri="{FF2B5EF4-FFF2-40B4-BE49-F238E27FC236}">
                  <a16:creationId xmlns:a16="http://schemas.microsoft.com/office/drawing/2014/main" id="{D6C5EF9F-F110-4EB5-A14F-417C850AF8EA}"/>
                </a:ext>
              </a:extLst>
            </p:cNvPr>
            <p:cNvSpPr txBox="1"/>
            <p:nvPr/>
          </p:nvSpPr>
          <p:spPr>
            <a:xfrm>
              <a:off x="85969" y="461213"/>
              <a:ext cx="4118708" cy="96827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ct val="107000"/>
                </a:lnSpc>
                <a:spcAft>
                  <a:spcPts val="0"/>
                </a:spcAft>
              </a:pPr>
              <a:r>
                <a:rPr lang="nb-NO" sz="1800" b="1" dirty="0">
                  <a:solidFill>
                    <a:srgbClr val="FF000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Har du behov for tips eller </a:t>
              </a:r>
            </a:p>
            <a:p>
              <a:pPr algn="ctr">
                <a:lnSpc>
                  <a:spcPct val="107000"/>
                </a:lnSpc>
                <a:spcAft>
                  <a:spcPts val="0"/>
                </a:spcAft>
              </a:pPr>
              <a:r>
                <a:rPr lang="nb-NO" sz="1800" b="1" dirty="0">
                  <a:solidFill>
                    <a:srgbClr val="FF000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assistanse for bruk og stell av </a:t>
              </a:r>
            </a:p>
            <a:p>
              <a:pPr algn="ctr">
                <a:lnSpc>
                  <a:spcPct val="107000"/>
                </a:lnSpc>
                <a:spcAft>
                  <a:spcPts val="0"/>
                </a:spcAft>
              </a:pPr>
              <a:r>
                <a:rPr lang="nb-NO" sz="1800" b="1" dirty="0">
                  <a:solidFill>
                    <a:srgbClr val="FF000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høre-apparater og hørselshjelpemidler? </a:t>
              </a:r>
            </a:p>
          </p:txBody>
        </p:sp>
        <p:sp>
          <p:nvSpPr>
            <p:cNvPr id="10" name="TekstSylinder 9">
              <a:extLst>
                <a:ext uri="{FF2B5EF4-FFF2-40B4-BE49-F238E27FC236}">
                  <a16:creationId xmlns:a16="http://schemas.microsoft.com/office/drawing/2014/main" id="{9EB51124-9D50-42C3-ACEA-5DAC67736DA2}"/>
                </a:ext>
              </a:extLst>
            </p:cNvPr>
            <p:cNvSpPr txBox="1"/>
            <p:nvPr/>
          </p:nvSpPr>
          <p:spPr>
            <a:xfrm>
              <a:off x="273538" y="1524104"/>
              <a:ext cx="3897246" cy="210878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ct val="107000"/>
                </a:lnSpc>
                <a:spcAft>
                  <a:spcPts val="0"/>
                </a:spcAft>
              </a:pPr>
              <a:r>
                <a:rPr lang="nb-NO" sz="1800" b="1" dirty="0">
                  <a:solidFill>
                    <a:srgbClr val="00206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Erfarne brukere vil hjelpe </a:t>
              </a:r>
            </a:p>
            <a:p>
              <a:pPr algn="ctr">
                <a:lnSpc>
                  <a:spcPct val="107000"/>
                </a:lnSpc>
                <a:spcAft>
                  <a:spcPts val="0"/>
                </a:spcAft>
              </a:pPr>
              <a:r>
                <a:rPr lang="nb-NO" sz="1800" b="1" dirty="0">
                  <a:solidFill>
                    <a:srgbClr val="00206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deg den 2. tirsdag i måneden</a:t>
              </a:r>
            </a:p>
            <a:p>
              <a:pPr algn="ctr">
                <a:lnSpc>
                  <a:spcPct val="107000"/>
                </a:lnSpc>
                <a:spcAft>
                  <a:spcPts val="0"/>
                </a:spcAft>
              </a:pPr>
              <a:r>
                <a:rPr lang="nb-NO" sz="1800" b="1" dirty="0">
                  <a:solidFill>
                    <a:srgbClr val="00206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fra kl. 12:00 til kl.13:00 på </a:t>
              </a:r>
            </a:p>
            <a:p>
              <a:pPr algn="ctr">
                <a:lnSpc>
                  <a:spcPct val="107000"/>
                </a:lnSpc>
                <a:spcAft>
                  <a:spcPts val="0"/>
                </a:spcAft>
              </a:pPr>
              <a:r>
                <a:rPr lang="nb-NO" sz="1800" b="1" dirty="0">
                  <a:solidFill>
                    <a:srgbClr val="00206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Skipper </a:t>
              </a:r>
              <a:r>
                <a:rPr lang="nb-NO" sz="1800" b="1" dirty="0" err="1">
                  <a:solidFill>
                    <a:srgbClr val="00206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Worse</a:t>
              </a:r>
              <a:r>
                <a:rPr lang="nb-NO" sz="1800" b="1" dirty="0">
                  <a:solidFill>
                    <a:srgbClr val="00206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, Tasta.</a:t>
              </a:r>
            </a:p>
            <a:p>
              <a:r>
                <a:rPr lang="nb-NO" sz="1800" b="1" u="sng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Vår 2025:  14. jan, 11. mars, 8.april, </a:t>
              </a:r>
            </a:p>
            <a:p>
              <a:r>
                <a:rPr lang="nb-NO" sz="1800" b="1" u="sng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13. mai og 10. juni</a:t>
              </a:r>
            </a:p>
            <a:p>
              <a:r>
                <a:rPr lang="nb-NO" sz="1800" b="1" u="sng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.</a:t>
              </a:r>
            </a:p>
          </p:txBody>
        </p:sp>
        <p:pic>
          <p:nvPicPr>
            <p:cNvPr id="12" name="Bilde 11">
              <a:extLst>
                <a:ext uri="{FF2B5EF4-FFF2-40B4-BE49-F238E27FC236}">
                  <a16:creationId xmlns:a16="http://schemas.microsoft.com/office/drawing/2014/main" id="{F7787595-F5A3-45E7-9F7B-29858C9ED58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939610" y="1987967"/>
              <a:ext cx="1242168" cy="1074513"/>
            </a:xfrm>
            <a:prstGeom prst="rect">
              <a:avLst/>
            </a:prstGeom>
          </p:spPr>
        </p:pic>
      </p:grpSp>
      <p:grpSp>
        <p:nvGrpSpPr>
          <p:cNvPr id="13" name="Gruppe 12">
            <a:extLst>
              <a:ext uri="{FF2B5EF4-FFF2-40B4-BE49-F238E27FC236}">
                <a16:creationId xmlns:a16="http://schemas.microsoft.com/office/drawing/2014/main" id="{3D16D3B5-B915-43D1-BF89-E142874548D3}"/>
              </a:ext>
            </a:extLst>
          </p:cNvPr>
          <p:cNvGrpSpPr/>
          <p:nvPr/>
        </p:nvGrpSpPr>
        <p:grpSpPr>
          <a:xfrm>
            <a:off x="128954" y="3747025"/>
            <a:ext cx="5056731" cy="2894675"/>
            <a:chOff x="85969" y="461213"/>
            <a:chExt cx="5056731" cy="2894675"/>
          </a:xfrm>
        </p:grpSpPr>
        <p:sp>
          <p:nvSpPr>
            <p:cNvPr id="14" name="TekstSylinder 13">
              <a:extLst>
                <a:ext uri="{FF2B5EF4-FFF2-40B4-BE49-F238E27FC236}">
                  <a16:creationId xmlns:a16="http://schemas.microsoft.com/office/drawing/2014/main" id="{C9DD2B2F-A21C-4D3D-886F-A974D04834A8}"/>
                </a:ext>
              </a:extLst>
            </p:cNvPr>
            <p:cNvSpPr txBox="1"/>
            <p:nvPr/>
          </p:nvSpPr>
          <p:spPr>
            <a:xfrm>
              <a:off x="85969" y="461213"/>
              <a:ext cx="4118708" cy="96827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ct val="107000"/>
                </a:lnSpc>
                <a:spcAft>
                  <a:spcPts val="0"/>
                </a:spcAft>
              </a:pPr>
              <a:r>
                <a:rPr lang="nb-NO" sz="1800" b="1" dirty="0">
                  <a:solidFill>
                    <a:srgbClr val="FF000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Har du behov for tips eller </a:t>
              </a:r>
            </a:p>
            <a:p>
              <a:pPr algn="ctr">
                <a:lnSpc>
                  <a:spcPct val="107000"/>
                </a:lnSpc>
                <a:spcAft>
                  <a:spcPts val="0"/>
                </a:spcAft>
              </a:pPr>
              <a:r>
                <a:rPr lang="nb-NO" sz="1800" b="1" dirty="0">
                  <a:solidFill>
                    <a:srgbClr val="FF000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assistanse for bruk og stell av </a:t>
              </a:r>
            </a:p>
            <a:p>
              <a:pPr algn="ctr">
                <a:lnSpc>
                  <a:spcPct val="107000"/>
                </a:lnSpc>
                <a:spcAft>
                  <a:spcPts val="0"/>
                </a:spcAft>
              </a:pPr>
              <a:r>
                <a:rPr lang="nb-NO" sz="1800" b="1" dirty="0">
                  <a:solidFill>
                    <a:srgbClr val="FF000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høre-apparater og hørselshjelpemidler? </a:t>
              </a:r>
            </a:p>
          </p:txBody>
        </p:sp>
        <p:sp>
          <p:nvSpPr>
            <p:cNvPr id="15" name="TekstSylinder 14">
              <a:extLst>
                <a:ext uri="{FF2B5EF4-FFF2-40B4-BE49-F238E27FC236}">
                  <a16:creationId xmlns:a16="http://schemas.microsoft.com/office/drawing/2014/main" id="{44E0459D-AF65-41CF-9CE3-8B6C18E82F44}"/>
                </a:ext>
              </a:extLst>
            </p:cNvPr>
            <p:cNvSpPr txBox="1"/>
            <p:nvPr/>
          </p:nvSpPr>
          <p:spPr>
            <a:xfrm>
              <a:off x="273537" y="1524104"/>
              <a:ext cx="3891583" cy="183178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ct val="107000"/>
                </a:lnSpc>
                <a:spcAft>
                  <a:spcPts val="0"/>
                </a:spcAft>
              </a:pPr>
              <a:r>
                <a:rPr lang="nb-NO" sz="1800" b="1" dirty="0">
                  <a:solidFill>
                    <a:srgbClr val="00206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Erfarne brukere vil hjelpe </a:t>
              </a:r>
            </a:p>
            <a:p>
              <a:pPr algn="ctr">
                <a:lnSpc>
                  <a:spcPct val="107000"/>
                </a:lnSpc>
                <a:spcAft>
                  <a:spcPts val="0"/>
                </a:spcAft>
              </a:pPr>
              <a:r>
                <a:rPr lang="nb-NO" sz="1800" b="1" dirty="0">
                  <a:solidFill>
                    <a:srgbClr val="00206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deg den 2. tirsdag i måneden</a:t>
              </a:r>
            </a:p>
            <a:p>
              <a:pPr algn="ctr">
                <a:lnSpc>
                  <a:spcPct val="107000"/>
                </a:lnSpc>
                <a:spcAft>
                  <a:spcPts val="0"/>
                </a:spcAft>
              </a:pPr>
              <a:r>
                <a:rPr lang="nb-NO" sz="1800" b="1" dirty="0">
                  <a:solidFill>
                    <a:srgbClr val="00206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fra kl. 12:00 til kl.13:00 på </a:t>
              </a:r>
            </a:p>
            <a:p>
              <a:pPr algn="ctr">
                <a:lnSpc>
                  <a:spcPct val="107000"/>
                </a:lnSpc>
                <a:spcAft>
                  <a:spcPts val="0"/>
                </a:spcAft>
              </a:pPr>
              <a:r>
                <a:rPr lang="nb-NO" sz="1800" b="1" dirty="0">
                  <a:solidFill>
                    <a:srgbClr val="00206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Skipper </a:t>
              </a:r>
              <a:r>
                <a:rPr lang="nb-NO" sz="1800" b="1" dirty="0" err="1">
                  <a:solidFill>
                    <a:srgbClr val="00206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Worse</a:t>
              </a:r>
              <a:r>
                <a:rPr lang="nb-NO" sz="1800" b="1" dirty="0">
                  <a:solidFill>
                    <a:srgbClr val="00206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, Tasta.</a:t>
              </a:r>
            </a:p>
            <a:p>
              <a:r>
                <a:rPr lang="nb-NO" sz="1800" b="1" u="sng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Vår 2025:  14. jan, 11. mars, 8.april, </a:t>
              </a:r>
            </a:p>
            <a:p>
              <a:r>
                <a:rPr lang="nb-NO" sz="1800" b="1" u="sng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13. mai og 10. juni</a:t>
              </a:r>
            </a:p>
          </p:txBody>
        </p:sp>
        <p:pic>
          <p:nvPicPr>
            <p:cNvPr id="17" name="Bilde 16">
              <a:extLst>
                <a:ext uri="{FF2B5EF4-FFF2-40B4-BE49-F238E27FC236}">
                  <a16:creationId xmlns:a16="http://schemas.microsoft.com/office/drawing/2014/main" id="{2ADA1D39-8D47-4FD1-A910-32CD8B57431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900532" y="1948890"/>
              <a:ext cx="1242168" cy="1074513"/>
            </a:xfrm>
            <a:prstGeom prst="rect">
              <a:avLst/>
            </a:prstGeom>
          </p:spPr>
        </p:pic>
      </p:grpSp>
      <p:grpSp>
        <p:nvGrpSpPr>
          <p:cNvPr id="18" name="Gruppe 17">
            <a:extLst>
              <a:ext uri="{FF2B5EF4-FFF2-40B4-BE49-F238E27FC236}">
                <a16:creationId xmlns:a16="http://schemas.microsoft.com/office/drawing/2014/main" id="{17CFD643-3C91-4863-9407-255EA328F8BA}"/>
              </a:ext>
            </a:extLst>
          </p:cNvPr>
          <p:cNvGrpSpPr/>
          <p:nvPr/>
        </p:nvGrpSpPr>
        <p:grpSpPr>
          <a:xfrm>
            <a:off x="5947508" y="3696783"/>
            <a:ext cx="4751932" cy="2886860"/>
            <a:chOff x="273538" y="469028"/>
            <a:chExt cx="4751932" cy="2886860"/>
          </a:xfrm>
        </p:grpSpPr>
        <p:pic>
          <p:nvPicPr>
            <p:cNvPr id="22" name="Bilde 21">
              <a:extLst>
                <a:ext uri="{FF2B5EF4-FFF2-40B4-BE49-F238E27FC236}">
                  <a16:creationId xmlns:a16="http://schemas.microsoft.com/office/drawing/2014/main" id="{B1CC30D5-8E73-40A2-B93E-CD9AF4A0799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783302" y="1925443"/>
              <a:ext cx="1242168" cy="1074513"/>
            </a:xfrm>
            <a:prstGeom prst="rect">
              <a:avLst/>
            </a:prstGeom>
          </p:spPr>
        </p:pic>
        <p:sp>
          <p:nvSpPr>
            <p:cNvPr id="19" name="TekstSylinder 18">
              <a:extLst>
                <a:ext uri="{FF2B5EF4-FFF2-40B4-BE49-F238E27FC236}">
                  <a16:creationId xmlns:a16="http://schemas.microsoft.com/office/drawing/2014/main" id="{C1B2FAB6-2681-4CE5-A134-8FC136AC3A16}"/>
                </a:ext>
              </a:extLst>
            </p:cNvPr>
            <p:cNvSpPr txBox="1"/>
            <p:nvPr/>
          </p:nvSpPr>
          <p:spPr>
            <a:xfrm>
              <a:off x="804984" y="469028"/>
              <a:ext cx="4118708" cy="96827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ct val="107000"/>
                </a:lnSpc>
                <a:spcAft>
                  <a:spcPts val="0"/>
                </a:spcAft>
              </a:pPr>
              <a:r>
                <a:rPr lang="nb-NO" sz="1800" b="1" dirty="0">
                  <a:solidFill>
                    <a:srgbClr val="FF000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Har du behov for tips eller </a:t>
              </a:r>
            </a:p>
            <a:p>
              <a:pPr algn="ctr">
                <a:lnSpc>
                  <a:spcPct val="107000"/>
                </a:lnSpc>
                <a:spcAft>
                  <a:spcPts val="0"/>
                </a:spcAft>
              </a:pPr>
              <a:r>
                <a:rPr lang="nb-NO" sz="1800" b="1" dirty="0">
                  <a:solidFill>
                    <a:srgbClr val="FF000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assistanse for bruk og stell av </a:t>
              </a:r>
            </a:p>
            <a:p>
              <a:pPr algn="ctr">
                <a:lnSpc>
                  <a:spcPct val="107000"/>
                </a:lnSpc>
                <a:spcAft>
                  <a:spcPts val="0"/>
                </a:spcAft>
              </a:pPr>
              <a:r>
                <a:rPr lang="nb-NO" sz="1800" b="1" dirty="0">
                  <a:solidFill>
                    <a:srgbClr val="FF000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høre-apparater og hørselshjelpemidler? </a:t>
              </a:r>
            </a:p>
          </p:txBody>
        </p:sp>
        <p:sp>
          <p:nvSpPr>
            <p:cNvPr id="20" name="TekstSylinder 19">
              <a:extLst>
                <a:ext uri="{FF2B5EF4-FFF2-40B4-BE49-F238E27FC236}">
                  <a16:creationId xmlns:a16="http://schemas.microsoft.com/office/drawing/2014/main" id="{65906065-7A57-41E6-8A6D-DB8BDA7FD8D7}"/>
                </a:ext>
              </a:extLst>
            </p:cNvPr>
            <p:cNvSpPr txBox="1"/>
            <p:nvPr/>
          </p:nvSpPr>
          <p:spPr>
            <a:xfrm>
              <a:off x="273538" y="1524104"/>
              <a:ext cx="3868296" cy="183178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ct val="107000"/>
                </a:lnSpc>
                <a:spcAft>
                  <a:spcPts val="0"/>
                </a:spcAft>
              </a:pPr>
              <a:r>
                <a:rPr lang="nb-NO" sz="1800" b="1" dirty="0">
                  <a:solidFill>
                    <a:srgbClr val="00206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Erfarne brukere vil hjelpe </a:t>
              </a:r>
            </a:p>
            <a:p>
              <a:pPr algn="ctr">
                <a:lnSpc>
                  <a:spcPct val="107000"/>
                </a:lnSpc>
                <a:spcAft>
                  <a:spcPts val="0"/>
                </a:spcAft>
              </a:pPr>
              <a:r>
                <a:rPr lang="nb-NO" sz="1800" b="1" dirty="0">
                  <a:solidFill>
                    <a:srgbClr val="00206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deg den 2. tirsdag i måneden</a:t>
              </a:r>
            </a:p>
            <a:p>
              <a:pPr algn="ctr">
                <a:lnSpc>
                  <a:spcPct val="107000"/>
                </a:lnSpc>
                <a:spcAft>
                  <a:spcPts val="0"/>
                </a:spcAft>
              </a:pPr>
              <a:r>
                <a:rPr lang="nb-NO" sz="1800" b="1" dirty="0">
                  <a:solidFill>
                    <a:srgbClr val="00206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fra kl. 12:00 til kl.13:00 på </a:t>
              </a:r>
            </a:p>
            <a:p>
              <a:pPr algn="ctr">
                <a:lnSpc>
                  <a:spcPct val="107000"/>
                </a:lnSpc>
                <a:spcAft>
                  <a:spcPts val="0"/>
                </a:spcAft>
              </a:pPr>
              <a:r>
                <a:rPr lang="nb-NO" sz="1800" b="1" dirty="0">
                  <a:solidFill>
                    <a:srgbClr val="00206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Skipper </a:t>
              </a:r>
              <a:r>
                <a:rPr lang="nb-NO" sz="1800" b="1" dirty="0" err="1">
                  <a:solidFill>
                    <a:srgbClr val="00206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Worse</a:t>
              </a:r>
              <a:r>
                <a:rPr lang="nb-NO" sz="1800" b="1" dirty="0">
                  <a:solidFill>
                    <a:srgbClr val="00206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, Tasta.</a:t>
              </a:r>
            </a:p>
            <a:p>
              <a:r>
                <a:rPr lang="nb-NO" sz="1800" b="1" u="sng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Vår 2025:  14. jan, 11. mars, 8.april, </a:t>
              </a:r>
            </a:p>
            <a:p>
              <a:r>
                <a:rPr lang="nb-NO" sz="1800" b="1" u="sng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13. mai og 10. juni</a:t>
              </a:r>
            </a:p>
          </p:txBody>
        </p:sp>
      </p:grpSp>
      <p:grpSp>
        <p:nvGrpSpPr>
          <p:cNvPr id="23" name="Gruppe 22">
            <a:extLst>
              <a:ext uri="{FF2B5EF4-FFF2-40B4-BE49-F238E27FC236}">
                <a16:creationId xmlns:a16="http://schemas.microsoft.com/office/drawing/2014/main" id="{99035C8C-B5EF-423F-AA76-94A706CAF865}"/>
              </a:ext>
            </a:extLst>
          </p:cNvPr>
          <p:cNvGrpSpPr/>
          <p:nvPr/>
        </p:nvGrpSpPr>
        <p:grpSpPr>
          <a:xfrm>
            <a:off x="5954603" y="269737"/>
            <a:ext cx="4994208" cy="2894675"/>
            <a:chOff x="85969" y="461213"/>
            <a:chExt cx="4994208" cy="2894675"/>
          </a:xfrm>
        </p:grpSpPr>
        <p:sp>
          <p:nvSpPr>
            <p:cNvPr id="24" name="TekstSylinder 23">
              <a:extLst>
                <a:ext uri="{FF2B5EF4-FFF2-40B4-BE49-F238E27FC236}">
                  <a16:creationId xmlns:a16="http://schemas.microsoft.com/office/drawing/2014/main" id="{3F70ABD3-470D-435D-AD3D-064A943CFA69}"/>
                </a:ext>
              </a:extLst>
            </p:cNvPr>
            <p:cNvSpPr txBox="1"/>
            <p:nvPr/>
          </p:nvSpPr>
          <p:spPr>
            <a:xfrm>
              <a:off x="85969" y="461213"/>
              <a:ext cx="4118708" cy="96827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ct val="107000"/>
                </a:lnSpc>
                <a:spcAft>
                  <a:spcPts val="0"/>
                </a:spcAft>
              </a:pPr>
              <a:r>
                <a:rPr lang="nb-NO" sz="1800" b="1" dirty="0">
                  <a:solidFill>
                    <a:srgbClr val="FF000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Har du behov for tips eller </a:t>
              </a:r>
            </a:p>
            <a:p>
              <a:pPr algn="ctr">
                <a:lnSpc>
                  <a:spcPct val="107000"/>
                </a:lnSpc>
                <a:spcAft>
                  <a:spcPts val="0"/>
                </a:spcAft>
              </a:pPr>
              <a:r>
                <a:rPr lang="nb-NO" sz="1800" b="1" dirty="0">
                  <a:solidFill>
                    <a:srgbClr val="FF000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assistanse for bruk og stell av </a:t>
              </a:r>
            </a:p>
            <a:p>
              <a:pPr algn="ctr">
                <a:lnSpc>
                  <a:spcPct val="107000"/>
                </a:lnSpc>
                <a:spcAft>
                  <a:spcPts val="0"/>
                </a:spcAft>
              </a:pPr>
              <a:r>
                <a:rPr lang="nb-NO" sz="1800" b="1" dirty="0">
                  <a:solidFill>
                    <a:srgbClr val="FF000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høre-apparater og hørselshjelpemidler? </a:t>
              </a:r>
            </a:p>
          </p:txBody>
        </p:sp>
        <p:pic>
          <p:nvPicPr>
            <p:cNvPr id="27" name="Bilde 26">
              <a:extLst>
                <a:ext uri="{FF2B5EF4-FFF2-40B4-BE49-F238E27FC236}">
                  <a16:creationId xmlns:a16="http://schemas.microsoft.com/office/drawing/2014/main" id="{4000D4CF-C4A9-47F2-A9EB-62EC68A5361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838009" y="2019228"/>
              <a:ext cx="1242168" cy="1074513"/>
            </a:xfrm>
            <a:prstGeom prst="rect">
              <a:avLst/>
            </a:prstGeom>
          </p:spPr>
        </p:pic>
        <p:sp>
          <p:nvSpPr>
            <p:cNvPr id="25" name="TekstSylinder 24">
              <a:extLst>
                <a:ext uri="{FF2B5EF4-FFF2-40B4-BE49-F238E27FC236}">
                  <a16:creationId xmlns:a16="http://schemas.microsoft.com/office/drawing/2014/main" id="{0FD53447-E913-48A9-B5B5-57A2834925B9}"/>
                </a:ext>
              </a:extLst>
            </p:cNvPr>
            <p:cNvSpPr txBox="1"/>
            <p:nvPr/>
          </p:nvSpPr>
          <p:spPr>
            <a:xfrm>
              <a:off x="273537" y="1524104"/>
              <a:ext cx="3804261" cy="183178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ct val="107000"/>
                </a:lnSpc>
                <a:spcAft>
                  <a:spcPts val="0"/>
                </a:spcAft>
              </a:pPr>
              <a:r>
                <a:rPr lang="nb-NO" sz="1800" b="1" dirty="0">
                  <a:solidFill>
                    <a:srgbClr val="00206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Erfarne brukere vil hjelpe </a:t>
              </a:r>
            </a:p>
            <a:p>
              <a:pPr algn="ctr">
                <a:lnSpc>
                  <a:spcPct val="107000"/>
                </a:lnSpc>
                <a:spcAft>
                  <a:spcPts val="0"/>
                </a:spcAft>
              </a:pPr>
              <a:r>
                <a:rPr lang="nb-NO" sz="1800" b="1" dirty="0">
                  <a:solidFill>
                    <a:srgbClr val="00206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deg den 2. tirsdag i måneden</a:t>
              </a:r>
            </a:p>
            <a:p>
              <a:pPr algn="ctr">
                <a:lnSpc>
                  <a:spcPct val="107000"/>
                </a:lnSpc>
                <a:spcAft>
                  <a:spcPts val="0"/>
                </a:spcAft>
              </a:pPr>
              <a:r>
                <a:rPr lang="nb-NO" sz="1800" b="1" dirty="0">
                  <a:solidFill>
                    <a:srgbClr val="00206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fra kl. 12:00 til kl.13:00 på </a:t>
              </a:r>
            </a:p>
            <a:p>
              <a:pPr algn="ctr">
                <a:lnSpc>
                  <a:spcPct val="107000"/>
                </a:lnSpc>
                <a:spcAft>
                  <a:spcPts val="0"/>
                </a:spcAft>
              </a:pPr>
              <a:r>
                <a:rPr lang="nb-NO" sz="1800" b="1" dirty="0">
                  <a:solidFill>
                    <a:srgbClr val="00206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Skipper </a:t>
              </a:r>
              <a:r>
                <a:rPr lang="nb-NO" sz="1800" b="1" dirty="0" err="1">
                  <a:solidFill>
                    <a:srgbClr val="00206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Worse</a:t>
              </a:r>
              <a:r>
                <a:rPr lang="nb-NO" sz="1800" b="1" dirty="0">
                  <a:solidFill>
                    <a:srgbClr val="00206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, Tasta.</a:t>
              </a:r>
            </a:p>
            <a:p>
              <a:r>
                <a:rPr lang="nb-NO" sz="1800" b="1" u="sng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Vår 2025:  14. jan, 11. mars, 8.april, 13. mai og 10. juni</a:t>
              </a:r>
            </a:p>
          </p:txBody>
        </p:sp>
      </p:grpSp>
      <p:sp>
        <p:nvSpPr>
          <p:cNvPr id="2" name="TekstSylinder 1">
            <a:extLst>
              <a:ext uri="{FF2B5EF4-FFF2-40B4-BE49-F238E27FC236}">
                <a16:creationId xmlns:a16="http://schemas.microsoft.com/office/drawing/2014/main" id="{0BBD8A14-9598-4877-802B-3A4FDBE935A0}"/>
              </a:ext>
            </a:extLst>
          </p:cNvPr>
          <p:cNvSpPr txBox="1"/>
          <p:nvPr/>
        </p:nvSpPr>
        <p:spPr>
          <a:xfrm>
            <a:off x="11777785" y="304800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/>
              <a:t>T</a:t>
            </a:r>
          </a:p>
        </p:txBody>
      </p:sp>
    </p:spTree>
    <p:extLst>
      <p:ext uri="{BB962C8B-B14F-4D97-AF65-F5344CB8AC3E}">
        <p14:creationId xmlns:p14="http://schemas.microsoft.com/office/powerpoint/2010/main" val="28566395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1268</TotalTime>
  <Words>1076</Words>
  <Application>Microsoft Office PowerPoint</Application>
  <PresentationFormat>Widescreen</PresentationFormat>
  <Paragraphs>143</Paragraphs>
  <Slides>7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Office-tema</vt:lpstr>
      <vt:lpstr>HØRSELSHJELPEN SKIPPER WORSE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Egil Hope</dc:creator>
  <cp:lastModifiedBy>Egil Hope</cp:lastModifiedBy>
  <cp:revision>49</cp:revision>
  <cp:lastPrinted>2021-05-18T12:38:38Z</cp:lastPrinted>
  <dcterms:created xsi:type="dcterms:W3CDTF">2020-06-20T13:41:40Z</dcterms:created>
  <dcterms:modified xsi:type="dcterms:W3CDTF">2024-12-11T16:26:04Z</dcterms:modified>
</cp:coreProperties>
</file>